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5"/>
  </p:handoutMasterIdLst>
  <p:sldIdLst>
    <p:sldId id="353" r:id="rId2"/>
    <p:sldId id="352" r:id="rId3"/>
    <p:sldId id="417" r:id="rId4"/>
    <p:sldId id="412" r:id="rId5"/>
    <p:sldId id="413" r:id="rId6"/>
    <p:sldId id="414" r:id="rId7"/>
    <p:sldId id="415" r:id="rId8"/>
    <p:sldId id="416" r:id="rId9"/>
    <p:sldId id="375" r:id="rId10"/>
    <p:sldId id="256"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72" r:id="rId26"/>
    <p:sldId id="327" r:id="rId27"/>
    <p:sldId id="418" r:id="rId28"/>
    <p:sldId id="376" r:id="rId29"/>
    <p:sldId id="378" r:id="rId30"/>
    <p:sldId id="377"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0202"/>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33" autoAdjust="0"/>
  </p:normalViewPr>
  <p:slideViewPr>
    <p:cSldViewPr>
      <p:cViewPr varScale="1">
        <p:scale>
          <a:sx n="108" d="100"/>
          <a:sy n="108" d="100"/>
        </p:scale>
        <p:origin x="1704" y="11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40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D6E82D-D62C-4826-9CEE-CFDF48BEFD6E}" type="datetimeFigureOut">
              <a:rPr lang="th-TH" smtClean="0"/>
              <a:pPr/>
              <a:t>01/05/63</a:t>
            </a:fld>
            <a:endParaRPr lang="th-TH"/>
          </a:p>
        </p:txBody>
      </p:sp>
      <p:sp>
        <p:nvSpPr>
          <p:cNvPr id="4" name="ตัวยึดท้ายกระดา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5" name="ตัวยึดหมายเลขภาพนิ่ง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4F1B2A-49B0-4CA6-91E4-C44EB4557FE7}" type="slidenum">
              <a:rPr lang="th-TH" smtClean="0"/>
              <a:pPr/>
              <a:t>‹#›</a:t>
            </a:fld>
            <a:endParaRPr lang="th-TH"/>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14" name="ชื่อเรื่อง 13"/>
          <p:cNvSpPr>
            <a:spLocks noGrp="1"/>
          </p:cNvSpPr>
          <p:nvPr>
            <p:ph type="ctrTitle"/>
          </p:nvPr>
        </p:nvSpPr>
        <p:spPr>
          <a:xfrm>
            <a:off x="1432560" y="359898"/>
            <a:ext cx="7406640" cy="1472184"/>
          </a:xfrm>
        </p:spPr>
        <p:txBody>
          <a:bodyPr anchor="b"/>
          <a:lstStyle>
            <a:lvl1pPr algn="l">
              <a:defRPr/>
            </a:lvl1pPr>
            <a:extLst/>
          </a:lstStyle>
          <a:p>
            <a:r>
              <a:rPr kumimoji="0" lang="th-TH"/>
              <a:t>คลิกเพื่อแก้ไขลักษณะชื่อเรื่องต้นแบบ</a:t>
            </a:r>
            <a:endParaRPr kumimoji="0" lang="en-US"/>
          </a:p>
        </p:txBody>
      </p:sp>
      <p:sp>
        <p:nvSpPr>
          <p:cNvPr id="22" name="ชื่อเรื่องรอง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h-TH"/>
              <a:t>คลิกเพื่อแก้ไขลักษณะชื่อเรื่องรองต้นแบบ</a:t>
            </a:r>
            <a:endParaRPr kumimoji="0" lang="en-US"/>
          </a:p>
        </p:txBody>
      </p:sp>
      <p:sp>
        <p:nvSpPr>
          <p:cNvPr id="7" name="ตัวยึดวันที่ 6"/>
          <p:cNvSpPr>
            <a:spLocks noGrp="1"/>
          </p:cNvSpPr>
          <p:nvPr>
            <p:ph type="dt" sz="half" idx="10"/>
          </p:nvPr>
        </p:nvSpPr>
        <p:spPr/>
        <p:txBody>
          <a:bodyPr/>
          <a:lstStyle/>
          <a:p>
            <a:fld id="{D739BDDB-7313-4FFA-98E5-E3021EDF3853}" type="datetimeFigureOut">
              <a:rPr lang="th-TH" smtClean="0"/>
              <a:pPr/>
              <a:t>01/05/63</a:t>
            </a:fld>
            <a:endParaRPr lang="th-TH"/>
          </a:p>
        </p:txBody>
      </p:sp>
      <p:sp>
        <p:nvSpPr>
          <p:cNvPr id="20" name="ตัวยึดท้ายกระดาษ 19"/>
          <p:cNvSpPr>
            <a:spLocks noGrp="1"/>
          </p:cNvSpPr>
          <p:nvPr>
            <p:ph type="ftr" sz="quarter" idx="11"/>
          </p:nvPr>
        </p:nvSpPr>
        <p:spPr/>
        <p:txBody>
          <a:bodyPr/>
          <a:lstStyle/>
          <a:p>
            <a:endParaRPr lang="th-TH"/>
          </a:p>
        </p:txBody>
      </p:sp>
      <p:sp>
        <p:nvSpPr>
          <p:cNvPr id="10" name="ตัวยึดหมายเลขภาพนิ่ง 9"/>
          <p:cNvSpPr>
            <a:spLocks noGrp="1"/>
          </p:cNvSpPr>
          <p:nvPr>
            <p:ph type="sldNum" sz="quarter" idx="12"/>
          </p:nvPr>
        </p:nvSpPr>
        <p:spPr/>
        <p:txBody>
          <a:bodyPr/>
          <a:lstStyle/>
          <a:p>
            <a:fld id="{F5A0B20D-1AF3-40C5-B6AC-E08B8D7351F8}" type="slidenum">
              <a:rPr lang="th-TH" smtClean="0"/>
              <a:pPr/>
              <a:t>‹#›</a:t>
            </a:fld>
            <a:endParaRPr lang="th-TH"/>
          </a:p>
        </p:txBody>
      </p:sp>
      <p:sp>
        <p:nvSpPr>
          <p:cNvPr id="8" name="วงรี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วงรี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kumimoji="0" lang="th-TH"/>
              <a:t>คลิกเพื่อแก้ไขลักษณะชื่อเรื่องต้นแบบ</a:t>
            </a:r>
            <a:endParaRPr kumimoji="0" lang="en-US"/>
          </a:p>
        </p:txBody>
      </p:sp>
      <p:sp>
        <p:nvSpPr>
          <p:cNvPr id="3" name="ตัวยึดข้อความแนวตั้ง 2"/>
          <p:cNvSpPr>
            <a:spLocks noGrp="1"/>
          </p:cNvSpPr>
          <p:nvPr>
            <p:ph type="body" orient="vert" idx="1"/>
          </p:nvPr>
        </p:nvSpPr>
        <p:spPr/>
        <p:txBody>
          <a:bodyPr vert="eaVer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4" name="ตัวยึดวันที่ 3"/>
          <p:cNvSpPr>
            <a:spLocks noGrp="1"/>
          </p:cNvSpPr>
          <p:nvPr>
            <p:ph type="dt" sz="half" idx="10"/>
          </p:nvPr>
        </p:nvSpPr>
        <p:spPr/>
        <p:txBody>
          <a:bodyPr/>
          <a:lstStyle/>
          <a:p>
            <a:fld id="{D739BDDB-7313-4FFA-98E5-E3021EDF3853}" type="datetimeFigureOut">
              <a:rPr lang="th-TH" smtClean="0"/>
              <a:pPr/>
              <a:t>01/05/63</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858000" y="274639"/>
            <a:ext cx="1828800" cy="5851525"/>
          </a:xfrm>
        </p:spPr>
        <p:txBody>
          <a:bodyPr vert="eaVert"/>
          <a:lstStyle/>
          <a:p>
            <a:r>
              <a:rPr kumimoji="0" lang="th-TH"/>
              <a:t>คลิกเพื่อแก้ไขลักษณะชื่อเรื่องต้นแบบ</a:t>
            </a:r>
            <a:endParaRPr kumimoji="0" lang="en-US"/>
          </a:p>
        </p:txBody>
      </p:sp>
      <p:sp>
        <p:nvSpPr>
          <p:cNvPr id="3" name="ตัวยึดข้อความแนวตั้ง 2"/>
          <p:cNvSpPr>
            <a:spLocks noGrp="1"/>
          </p:cNvSpPr>
          <p:nvPr>
            <p:ph type="body" orient="vert" idx="1"/>
          </p:nvPr>
        </p:nvSpPr>
        <p:spPr>
          <a:xfrm>
            <a:off x="1143000" y="274640"/>
            <a:ext cx="5562600" cy="5851525"/>
          </a:xfrm>
        </p:spPr>
        <p:txBody>
          <a:bodyPr vert="eaVer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4" name="ตัวยึดวันที่ 3"/>
          <p:cNvSpPr>
            <a:spLocks noGrp="1"/>
          </p:cNvSpPr>
          <p:nvPr>
            <p:ph type="dt" sz="half" idx="10"/>
          </p:nvPr>
        </p:nvSpPr>
        <p:spPr/>
        <p:txBody>
          <a:bodyPr/>
          <a:lstStyle/>
          <a:p>
            <a:fld id="{D739BDDB-7313-4FFA-98E5-E3021EDF3853}" type="datetimeFigureOut">
              <a:rPr lang="th-TH" smtClean="0"/>
              <a:pPr/>
              <a:t>01/05/63</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kumimoji="0" lang="th-TH"/>
              <a:t>คลิกเพื่อแก้ไขลักษณะชื่อเรื่องต้นแบบ</a:t>
            </a:r>
            <a:endParaRPr kumimoji="0" lang="en-US"/>
          </a:p>
        </p:txBody>
      </p:sp>
      <p:sp>
        <p:nvSpPr>
          <p:cNvPr id="3" name="ตัวยึดเนื้อหา 2"/>
          <p:cNvSpPr>
            <a:spLocks noGrp="1"/>
          </p:cNvSpPr>
          <p:nvPr>
            <p:ph idx="1"/>
          </p:nvPr>
        </p:nvSpPr>
        <p:spPr/>
        <p:txBody>
          <a:bodyPr/>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4" name="ตัวยึดวันที่ 3"/>
          <p:cNvSpPr>
            <a:spLocks noGrp="1"/>
          </p:cNvSpPr>
          <p:nvPr>
            <p:ph type="dt" sz="half" idx="10"/>
          </p:nvPr>
        </p:nvSpPr>
        <p:spPr/>
        <p:txBody>
          <a:bodyPr/>
          <a:lstStyle/>
          <a:p>
            <a:fld id="{D739BDDB-7313-4FFA-98E5-E3021EDF3853}" type="datetimeFigureOut">
              <a:rPr lang="th-TH" smtClean="0"/>
              <a:pPr/>
              <a:t>01/05/63</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spTree>
      <p:nvGrpSpPr>
        <p:cNvPr id="1" name=""/>
        <p:cNvGrpSpPr/>
        <p:nvPr/>
      </p:nvGrpSpPr>
      <p:grpSpPr>
        <a:xfrm>
          <a:off x="0" y="0"/>
          <a:ext cx="0" cy="0"/>
          <a:chOff x="0" y="0"/>
          <a:chExt cx="0" cy="0"/>
        </a:xfrm>
      </p:grpSpPr>
      <p:sp>
        <p:nvSpPr>
          <p:cNvPr id="7" name="สี่เหลี่ยมผืนผ้า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ชื่อเรื่อง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h-TH"/>
              <a:t>คลิกเพื่อแก้ไขลักษณะชื่อเรื่องต้นแบบ</a:t>
            </a:r>
            <a:endParaRPr kumimoji="0" lang="en-US"/>
          </a:p>
        </p:txBody>
      </p:sp>
      <p:sp>
        <p:nvSpPr>
          <p:cNvPr id="3" name="ตัวยึดข้อความ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h-TH"/>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D739BDDB-7313-4FFA-98E5-E3021EDF3853}" type="datetimeFigureOut">
              <a:rPr lang="th-TH" smtClean="0"/>
              <a:pPr/>
              <a:t>01/05/63</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F5A0B20D-1AF3-40C5-B6AC-E08B8D7351F8}" type="slidenum">
              <a:rPr lang="th-TH" smtClean="0"/>
              <a:pPr/>
              <a:t>‹#›</a:t>
            </a:fld>
            <a:endParaRPr lang="th-TH"/>
          </a:p>
        </p:txBody>
      </p:sp>
      <p:sp>
        <p:nvSpPr>
          <p:cNvPr id="10" name="สี่เหลี่ยมผืนผ้า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วงรี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วงรี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435608" y="274320"/>
            <a:ext cx="7498080" cy="1143000"/>
          </a:xfrm>
        </p:spPr>
        <p:txBody>
          <a:bodyPr/>
          <a:lstStyle/>
          <a:p>
            <a:r>
              <a:rPr kumimoji="0" lang="th-TH"/>
              <a:t>คลิกเพื่อแก้ไขลักษณะชื่อเรื่องต้นแบบ</a:t>
            </a:r>
            <a:endParaRPr kumimoji="0" lang="en-US"/>
          </a:p>
        </p:txBody>
      </p:sp>
      <p:sp>
        <p:nvSpPr>
          <p:cNvPr id="3" name="ตัวยึดเนื้อหา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4" name="ตัวยึดเนื้อหา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5" name="ตัวยึดวันที่ 4"/>
          <p:cNvSpPr>
            <a:spLocks noGrp="1"/>
          </p:cNvSpPr>
          <p:nvPr>
            <p:ph type="dt" sz="half" idx="10"/>
          </p:nvPr>
        </p:nvSpPr>
        <p:spPr/>
        <p:txBody>
          <a:bodyPr/>
          <a:lstStyle/>
          <a:p>
            <a:fld id="{D739BDDB-7313-4FFA-98E5-E3021EDF3853}" type="datetimeFigureOut">
              <a:rPr lang="th-TH" smtClean="0"/>
              <a:pPr/>
              <a:t>01/05/63</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h-TH"/>
              <a:t>คลิกเพื่อแก้ไขลักษณะชื่อเรื่องต้นแบบ</a:t>
            </a:r>
            <a:endParaRPr kumimoji="0" lang="en-US"/>
          </a:p>
        </p:txBody>
      </p:sp>
      <p:sp>
        <p:nvSpPr>
          <p:cNvPr id="3" name="ตัวยึดข้อความ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h-TH"/>
              <a:t>คลิกเพื่อแก้ไขลักษณะของข้อความต้นแบบ</a:t>
            </a:r>
          </a:p>
        </p:txBody>
      </p:sp>
      <p:sp>
        <p:nvSpPr>
          <p:cNvPr id="4" name="ตัวยึดข้อความ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h-TH"/>
              <a:t>คลิกเพื่อแก้ไขลักษณะของข้อความต้นแบบ</a:t>
            </a:r>
          </a:p>
        </p:txBody>
      </p:sp>
      <p:sp>
        <p:nvSpPr>
          <p:cNvPr id="5" name="ตัวยึดเนื้อหา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6" name="ตัวยึดเนื้อหา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7" name="ตัวยึดวันที่ 6"/>
          <p:cNvSpPr>
            <a:spLocks noGrp="1"/>
          </p:cNvSpPr>
          <p:nvPr>
            <p:ph type="dt" sz="half" idx="10"/>
          </p:nvPr>
        </p:nvSpPr>
        <p:spPr/>
        <p:txBody>
          <a:bodyPr/>
          <a:lstStyle/>
          <a:p>
            <a:fld id="{D739BDDB-7313-4FFA-98E5-E3021EDF3853}" type="datetimeFigureOut">
              <a:rPr lang="th-TH" smtClean="0"/>
              <a:pPr/>
              <a:t>01/05/63</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435608" y="274320"/>
            <a:ext cx="7498080" cy="1143000"/>
          </a:xfrm>
        </p:spPr>
        <p:txBody>
          <a:bodyPr anchor="ctr"/>
          <a:lstStyle/>
          <a:p>
            <a:r>
              <a:rPr kumimoji="0" lang="th-TH"/>
              <a:t>คลิกเพื่อแก้ไขลักษณะชื่อเรื่องต้นแบบ</a:t>
            </a:r>
            <a:endParaRPr kumimoji="0" lang="en-US"/>
          </a:p>
        </p:txBody>
      </p:sp>
      <p:sp>
        <p:nvSpPr>
          <p:cNvPr id="3" name="ตัวยึดวันที่ 2"/>
          <p:cNvSpPr>
            <a:spLocks noGrp="1"/>
          </p:cNvSpPr>
          <p:nvPr>
            <p:ph type="dt" sz="half" idx="10"/>
          </p:nvPr>
        </p:nvSpPr>
        <p:spPr/>
        <p:txBody>
          <a:bodyPr/>
          <a:lstStyle/>
          <a:p>
            <a:fld id="{D739BDDB-7313-4FFA-98E5-E3021EDF3853}" type="datetimeFigureOut">
              <a:rPr lang="th-TH" smtClean="0"/>
              <a:pPr/>
              <a:t>01/05/63</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5" name="สี่เหลี่ยมผืนผ้า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ตัวยึดวันที่ 1"/>
          <p:cNvSpPr>
            <a:spLocks noGrp="1"/>
          </p:cNvSpPr>
          <p:nvPr>
            <p:ph type="dt" sz="half" idx="10"/>
          </p:nvPr>
        </p:nvSpPr>
        <p:spPr/>
        <p:txBody>
          <a:bodyPr/>
          <a:lstStyle/>
          <a:p>
            <a:fld id="{D739BDDB-7313-4FFA-98E5-E3021EDF3853}" type="datetimeFigureOut">
              <a:rPr lang="th-TH" smtClean="0"/>
              <a:pPr/>
              <a:t>01/05/63</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F5A0B20D-1AF3-40C5-B6AC-E08B8D7351F8}" type="slidenum">
              <a:rPr lang="th-TH" smtClean="0"/>
              <a:pPr/>
              <a:t>‹#›</a:t>
            </a:fld>
            <a:endParaRPr lang="th-TH"/>
          </a:p>
        </p:txBody>
      </p:sp>
      <p:sp>
        <p:nvSpPr>
          <p:cNvPr id="6" name="สี่เหลี่ยมผืนผ้า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h-TH"/>
              <a:t>คลิกเพื่อแก้ไขลักษณะชื่อเรื่องต้นแบบ</a:t>
            </a:r>
            <a:endParaRPr kumimoji="0" lang="en-US"/>
          </a:p>
        </p:txBody>
      </p:sp>
      <p:sp>
        <p:nvSpPr>
          <p:cNvPr id="3" name="ตัวยึดข้อความ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h-TH"/>
              <a:t>คลิกเพื่อแก้ไขลักษณะของข้อความต้นแบบ</a:t>
            </a:r>
          </a:p>
        </p:txBody>
      </p:sp>
      <p:sp>
        <p:nvSpPr>
          <p:cNvPr id="4" name="ตัวยึดเนื้อหา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5" name="ตัวยึดวันที่ 4"/>
          <p:cNvSpPr>
            <a:spLocks noGrp="1"/>
          </p:cNvSpPr>
          <p:nvPr>
            <p:ph type="dt" sz="half" idx="10"/>
          </p:nvPr>
        </p:nvSpPr>
        <p:spPr/>
        <p:txBody>
          <a:bodyPr/>
          <a:lstStyle/>
          <a:p>
            <a:fld id="{D739BDDB-7313-4FFA-98E5-E3021EDF3853}" type="datetimeFigureOut">
              <a:rPr lang="th-TH" smtClean="0"/>
              <a:pPr/>
              <a:t>01/05/63</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F5A0B20D-1AF3-40C5-B6AC-E08B8D7351F8}" type="slidenum">
              <a:rPr lang="th-TH" smtClean="0"/>
              <a:pPr/>
              <a:t>‹#›</a:t>
            </a:fld>
            <a:endParaRPr lang="th-T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h-TH"/>
              <a:t>คลิกเพื่อแก้ไขลักษณะชื่อเรื่องต้นแบบ</a:t>
            </a:r>
            <a:endParaRPr kumimoji="0" lang="en-US"/>
          </a:p>
        </p:txBody>
      </p:sp>
      <p:sp>
        <p:nvSpPr>
          <p:cNvPr id="5" name="ตัวยึดวันที่ 4"/>
          <p:cNvSpPr>
            <a:spLocks noGrp="1"/>
          </p:cNvSpPr>
          <p:nvPr>
            <p:ph type="dt" sz="half" idx="10"/>
          </p:nvPr>
        </p:nvSpPr>
        <p:spPr/>
        <p:txBody>
          <a:bodyPr/>
          <a:lstStyle/>
          <a:p>
            <a:fld id="{D739BDDB-7313-4FFA-98E5-E3021EDF3853}" type="datetimeFigureOut">
              <a:rPr lang="th-TH" smtClean="0"/>
              <a:pPr/>
              <a:t>01/05/63</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F5A0B20D-1AF3-40C5-B6AC-E08B8D7351F8}" type="slidenum">
              <a:rPr lang="th-TH" smtClean="0"/>
              <a:pPr/>
              <a:t>‹#›</a:t>
            </a:fld>
            <a:endParaRPr lang="th-TH"/>
          </a:p>
        </p:txBody>
      </p:sp>
      <p:sp>
        <p:nvSpPr>
          <p:cNvPr id="8" name="สี่เหลี่ยมผืนผ้า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ตัวยึดรูปภาพ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h-TH"/>
              <a:t>คลิกไอคอนเพื่อเพิ่มรูปภาพ</a:t>
            </a:r>
            <a:endParaRPr kumimoji="0" lang="en-US" dirty="0"/>
          </a:p>
        </p:txBody>
      </p:sp>
      <p:sp>
        <p:nvSpPr>
          <p:cNvPr id="9" name="แผนผังลำดับงาน: กระบวนการ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แผนผังลำดับงาน: กระบวนการ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ตัวยึดข้อความ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h-TH"/>
              <a:t>คลิกเพื่อแก้ไขลักษณะของข้อความต้นแบบ</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วงกลม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วงรี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โดนัท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สี่เหลี่ยมผืนผ้า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ตัวยึดชื่อเรื่อง 4"/>
          <p:cNvSpPr>
            <a:spLocks noGrp="1"/>
          </p:cNvSpPr>
          <p:nvPr>
            <p:ph type="title"/>
          </p:nvPr>
        </p:nvSpPr>
        <p:spPr>
          <a:xfrm>
            <a:off x="1435608" y="274638"/>
            <a:ext cx="7498080" cy="1143000"/>
          </a:xfrm>
          <a:prstGeom prst="rect">
            <a:avLst/>
          </a:prstGeom>
        </p:spPr>
        <p:txBody>
          <a:bodyPr anchor="ctr">
            <a:normAutofit/>
          </a:bodyPr>
          <a:lstStyle/>
          <a:p>
            <a:r>
              <a:rPr kumimoji="0" lang="th-TH"/>
              <a:t>คลิกเพื่อแก้ไขลักษณะชื่อเรื่องต้นแบบ</a:t>
            </a:r>
            <a:endParaRPr kumimoji="0" lang="en-US"/>
          </a:p>
        </p:txBody>
      </p:sp>
      <p:sp>
        <p:nvSpPr>
          <p:cNvPr id="9" name="ตัวยึดข้อความ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h-TH"/>
              <a:t>คลิกเพื่อแก้ไขลักษณะของข้อความต้นแบบ</a:t>
            </a:r>
          </a:p>
          <a:p>
            <a:pPr lvl="1" eaLnBrk="1" latinLnBrk="0" hangingPunct="1"/>
            <a:r>
              <a:rPr kumimoji="0" lang="th-TH"/>
              <a:t>ระดับที่สอง</a:t>
            </a:r>
          </a:p>
          <a:p>
            <a:pPr lvl="2" eaLnBrk="1" latinLnBrk="0" hangingPunct="1"/>
            <a:r>
              <a:rPr kumimoji="0" lang="th-TH"/>
              <a:t>ระดับที่สาม</a:t>
            </a:r>
          </a:p>
          <a:p>
            <a:pPr lvl="3" eaLnBrk="1" latinLnBrk="0" hangingPunct="1"/>
            <a:r>
              <a:rPr kumimoji="0" lang="th-TH"/>
              <a:t>ระดับที่สี่</a:t>
            </a:r>
          </a:p>
          <a:p>
            <a:pPr lvl="4" eaLnBrk="1" latinLnBrk="0" hangingPunct="1"/>
            <a:r>
              <a:rPr kumimoji="0" lang="th-TH"/>
              <a:t>ระดับที่ห้า</a:t>
            </a:r>
            <a:endParaRPr kumimoji="0" lang="en-US"/>
          </a:p>
        </p:txBody>
      </p:sp>
      <p:sp>
        <p:nvSpPr>
          <p:cNvPr id="24" name="ตัวยึดวันที่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739BDDB-7313-4FFA-98E5-E3021EDF3853}" type="datetimeFigureOut">
              <a:rPr lang="th-TH" smtClean="0"/>
              <a:pPr/>
              <a:t>01/05/63</a:t>
            </a:fld>
            <a:endParaRPr lang="th-TH"/>
          </a:p>
        </p:txBody>
      </p:sp>
      <p:sp>
        <p:nvSpPr>
          <p:cNvPr id="10" name="ตัวยึดท้ายกระดา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h-TH"/>
          </a:p>
        </p:txBody>
      </p:sp>
      <p:sp>
        <p:nvSpPr>
          <p:cNvPr id="22" name="ตัวยึดหมายเลขภาพนิ่ง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5A0B20D-1AF3-40C5-B6AC-E08B8D7351F8}" type="slidenum">
              <a:rPr lang="th-TH" smtClean="0"/>
              <a:pPr/>
              <a:t>‹#›</a:t>
            </a:fld>
            <a:endParaRPr lang="th-TH"/>
          </a:p>
        </p:txBody>
      </p:sp>
      <p:sp>
        <p:nvSpPr>
          <p:cNvPr id="15" name="สี่เหลี่ยมผืนผ้า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8.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10.jpeg"/><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9.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857224" y="27990"/>
            <a:ext cx="8143900" cy="1472184"/>
          </a:xfrm>
        </p:spPr>
        <p:txBody>
          <a:bodyPr>
            <a:noAutofit/>
          </a:bodyPr>
          <a:lstStyle/>
          <a:p>
            <a:pPr algn="ctr"/>
            <a:r>
              <a:rPr lang="th-TH" sz="6600" b="1" dirty="0">
                <a:solidFill>
                  <a:srgbClr val="C00000"/>
                </a:solidFill>
                <a:latin typeface="DSN MonTaNa" pitchFamily="2" charset="-34"/>
                <a:cs typeface="DSN MonTaNa" pitchFamily="2" charset="-34"/>
              </a:rPr>
              <a:t>องค์การบริหารส่วนตำบลห้วยม่วง</a:t>
            </a:r>
          </a:p>
        </p:txBody>
      </p:sp>
      <p:sp>
        <p:nvSpPr>
          <p:cNvPr id="3" name="TextBox 2"/>
          <p:cNvSpPr txBox="1"/>
          <p:nvPr/>
        </p:nvSpPr>
        <p:spPr>
          <a:xfrm>
            <a:off x="1547664" y="1571612"/>
            <a:ext cx="6524798" cy="923330"/>
          </a:xfrm>
          <a:prstGeom prst="rect">
            <a:avLst/>
          </a:prstGeom>
          <a:noFill/>
        </p:spPr>
        <p:txBody>
          <a:bodyPr wrap="square" rtlCol="0">
            <a:spAutoFit/>
          </a:bodyPr>
          <a:lstStyle/>
          <a:p>
            <a:r>
              <a:rPr lang="th-TH" sz="5400" b="1" dirty="0">
                <a:solidFill>
                  <a:srgbClr val="002060"/>
                </a:solidFill>
                <a:latin typeface="DSN LardPhrao" pitchFamily="2" charset="-34"/>
                <a:cs typeface="DSN LardPhrao" pitchFamily="2" charset="-34"/>
              </a:rPr>
              <a:t>ยินดีต้อนรับ คณะ อบต.ชุมแพ</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928694" y="3714752"/>
            <a:ext cx="7929586" cy="1472184"/>
          </a:xfrm>
        </p:spPr>
        <p:txBody>
          <a:bodyPr>
            <a:noAutofit/>
          </a:bodyPr>
          <a:lstStyle/>
          <a:p>
            <a:pPr algn="ctr"/>
            <a:r>
              <a:rPr lang="th-TH" sz="7200" b="1" dirty="0">
                <a:solidFill>
                  <a:srgbClr val="002060"/>
                </a:solidFill>
                <a:cs typeface="FreesiaUPC" pitchFamily="34" charset="-34"/>
              </a:rPr>
              <a:t>ข้อมูลพื้นฐาน</a:t>
            </a:r>
            <a:br>
              <a:rPr lang="th-TH" sz="6000" b="1" dirty="0">
                <a:solidFill>
                  <a:srgbClr val="002060"/>
                </a:solidFill>
                <a:cs typeface="FreesiaUPC" pitchFamily="34" charset="-34"/>
              </a:rPr>
            </a:br>
            <a:r>
              <a:rPr lang="th-TH" sz="6000" b="1" dirty="0">
                <a:solidFill>
                  <a:srgbClr val="FF0000"/>
                </a:solidFill>
                <a:cs typeface="FreesiaUPC" pitchFamily="34" charset="-34"/>
              </a:rPr>
              <a:t>องค์การบริหารส่วนตำบลห้วยม่วง</a:t>
            </a:r>
            <a:br>
              <a:rPr lang="th-TH" sz="6000" b="1" dirty="0">
                <a:solidFill>
                  <a:srgbClr val="FF0000"/>
                </a:solidFill>
                <a:cs typeface="FreesiaUPC" pitchFamily="34" charset="-34"/>
              </a:rPr>
            </a:br>
            <a:r>
              <a:rPr lang="th-TH" sz="6000" b="1" dirty="0">
                <a:solidFill>
                  <a:srgbClr val="FF0000"/>
                </a:solidFill>
                <a:cs typeface="FreesiaUPC" pitchFamily="34" charset="-34"/>
              </a:rPr>
              <a:t>อำเภอภูผาม่าน  จังหวัด ขอนแก่น</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000100" y="3143248"/>
            <a:ext cx="7786742" cy="1472184"/>
          </a:xfrm>
        </p:spPr>
        <p:txBody>
          <a:bodyPr>
            <a:normAutofit/>
          </a:bodyPr>
          <a:lstStyle/>
          <a:p>
            <a:endParaRPr lang="th-TH" dirty="0"/>
          </a:p>
        </p:txBody>
      </p:sp>
      <p:sp>
        <p:nvSpPr>
          <p:cNvPr id="3" name="สี่เหลี่ยมผืนผ้า 2"/>
          <p:cNvSpPr/>
          <p:nvPr/>
        </p:nvSpPr>
        <p:spPr>
          <a:xfrm>
            <a:off x="1000100" y="571480"/>
            <a:ext cx="7786742" cy="5632311"/>
          </a:xfrm>
          <a:prstGeom prst="rect">
            <a:avLst/>
          </a:prstGeom>
        </p:spPr>
        <p:txBody>
          <a:bodyPr wrap="square">
            <a:spAutoFit/>
          </a:bodyPr>
          <a:lstStyle/>
          <a:p>
            <a:r>
              <a:rPr lang="th-TH" sz="3600" b="1" u="sng"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ประวัติความเป็นมา</a:t>
            </a:r>
            <a:endParaRPr lang="th-TH" sz="3600" b="1"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r>
              <a:rPr lang="th-TH" sz="3600" b="1" dirty="0">
                <a:effectLst>
                  <a:outerShdw blurRad="38100" dist="38100" dir="2700000" algn="tl">
                    <a:srgbClr val="000000">
                      <a:alpha val="43137"/>
                    </a:srgbClr>
                  </a:outerShdw>
                </a:effectLst>
                <a:latin typeface="TH SarabunPSK" pitchFamily="34" charset="-34"/>
                <a:cs typeface="TH SarabunPSK" pitchFamily="34" charset="-34"/>
              </a:rPr>
              <a:t>ตำบลห้วยม่วงเดิมเป็นป่าสงวนแห่งชาติและเป็นเขตรอยต่อของอุทยานแห่งชาติภูผาม่านและเป็นที่เลี้ยงสัตว์ของคนในเขตพื้นที่ โดยจัดตั้งเป็นหมู่บ้านเมื่อ พ.ศ.2517 โดยการนำของนายเปลี่ยน เจียมภูเขียว นายเขียว บัวหอม นายทองมา กาฬเพชร นายทองก้อน โสมคำ นายวัน วงษ์</a:t>
            </a:r>
            <a:r>
              <a:rPr lang="th-TH" sz="3600" b="1" dirty="0" err="1">
                <a:effectLst>
                  <a:outerShdw blurRad="38100" dist="38100" dir="2700000" algn="tl">
                    <a:srgbClr val="000000">
                      <a:alpha val="43137"/>
                    </a:srgbClr>
                  </a:outerShdw>
                </a:effectLst>
                <a:latin typeface="TH SarabunPSK" pitchFamily="34" charset="-34"/>
                <a:cs typeface="TH SarabunPSK" pitchFamily="34" charset="-34"/>
              </a:rPr>
              <a:t>นู</a:t>
            </a:r>
            <a:r>
              <a:rPr lang="th-TH" sz="3600" b="1" dirty="0">
                <a:effectLst>
                  <a:outerShdw blurRad="38100" dist="38100" dir="2700000" algn="tl">
                    <a:srgbClr val="000000">
                      <a:alpha val="43137"/>
                    </a:srgbClr>
                  </a:outerShdw>
                </a:effectLst>
                <a:latin typeface="TH SarabunPSK" pitchFamily="34" charset="-34"/>
                <a:cs typeface="TH SarabunPSK" pitchFamily="34" charset="-34"/>
              </a:rPr>
              <a:t> และเพื่อนๆอีกประมาณ 7-8 คน </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000100" y="3143248"/>
            <a:ext cx="7786742" cy="1472184"/>
          </a:xfrm>
        </p:spPr>
        <p:txBody>
          <a:bodyPr>
            <a:normAutofit/>
          </a:bodyPr>
          <a:lstStyle/>
          <a:p>
            <a:endParaRPr lang="th-TH" dirty="0"/>
          </a:p>
        </p:txBody>
      </p:sp>
      <p:sp>
        <p:nvSpPr>
          <p:cNvPr id="3" name="สี่เหลี่ยมผืนผ้า 2"/>
          <p:cNvSpPr/>
          <p:nvPr/>
        </p:nvSpPr>
        <p:spPr>
          <a:xfrm>
            <a:off x="1071538" y="571480"/>
            <a:ext cx="7786742" cy="4524315"/>
          </a:xfrm>
          <a:prstGeom prst="rect">
            <a:avLst/>
          </a:prstGeom>
        </p:spPr>
        <p:txBody>
          <a:bodyPr wrap="square">
            <a:spAutoFit/>
          </a:bodyPr>
          <a:lstStyle/>
          <a:p>
            <a:r>
              <a:rPr lang="th-TH" sz="3600" b="1" dirty="0">
                <a:effectLst>
                  <a:outerShdw blurRad="38100" dist="38100" dir="2700000" algn="tl">
                    <a:srgbClr val="000000">
                      <a:alpha val="43137"/>
                    </a:srgbClr>
                  </a:outerShdw>
                </a:effectLst>
                <a:latin typeface="TH SarabunPSK" pitchFamily="34" charset="-34"/>
                <a:cs typeface="TH SarabunPSK" pitchFamily="34" charset="-34"/>
              </a:rPr>
              <a:t>โดยเริ่มต้นได้เข้ามาทำไร่เลื่อนลอยในขณะนั้นรัฐบาลมีนโยบายสัมปทานป่า ประชาชนจึงเข้ามายึดครองพื้นที่เป็นที่ทำกินทำให้ป่าไม้ถูกทำลายเป็นอย่างมาก ปี 2518 มีประชาชนย้ายเข้ามาจากถิ่นอื่นอีก 18 ครอบครัว จากจังหวัดขอนแก่นและปราจีนบุรี ปี 2519 มีประชาชนเพิ่มเข้ามาอีก 20 ครอบครัว</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71538" y="785794"/>
            <a:ext cx="7858180" cy="3539430"/>
          </a:xfrm>
          <a:prstGeom prst="rect">
            <a:avLst/>
          </a:prstGeom>
        </p:spPr>
        <p:txBody>
          <a:bodyPr wrap="square">
            <a:spAutoFit/>
          </a:bodyPr>
          <a:lstStyle/>
          <a:p>
            <a:r>
              <a:rPr lang="th-TH" sz="3200" b="1" dirty="0">
                <a:effectLst>
                  <a:outerShdw blurRad="38100" dist="38100" dir="2700000" algn="tl">
                    <a:srgbClr val="000000">
                      <a:alpha val="43137"/>
                    </a:srgbClr>
                  </a:outerShdw>
                </a:effectLst>
                <a:latin typeface="TH SarabunPSK" pitchFamily="34" charset="-34"/>
                <a:cs typeface="TH SarabunPSK" pitchFamily="34" charset="-34"/>
              </a:rPr>
              <a:t>ทำให้ผู้ว่าราชการในขณะนั้นคือนายสุจิตร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จุลนันท์</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สั่งการให้เจ้าหน้าที่ดำเนินการโปรยใบปลิวให้ประชาชนออกนอกพื้นที่แต่ว่าประชาชนมีจำนวนมากและไม่ยอมออกนอกพื้นที่เนื่องจากได้รับความเดือดร้อนในที่ทำกิน เมื่อเป็นเช่นนั้นทางราชการจึงได้ส่งตำรวจตระเวนชายแดนเข้ามาควบคุมสถานการณ์และ</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214414" y="428604"/>
            <a:ext cx="7715304" cy="5078313"/>
          </a:xfrm>
          <a:prstGeom prst="rect">
            <a:avLst/>
          </a:prstGeom>
        </p:spPr>
        <p:txBody>
          <a:bodyPr wrap="square">
            <a:spAutoFit/>
          </a:bodyPr>
          <a:lstStyle/>
          <a:p>
            <a:r>
              <a:rPr lang="th-TH" sz="3600" b="1" dirty="0">
                <a:effectLst>
                  <a:outerShdw blurRad="38100" dist="38100" dir="2700000" algn="tl">
                    <a:srgbClr val="000000">
                      <a:alpha val="43137"/>
                    </a:srgbClr>
                  </a:outerShdw>
                </a:effectLst>
                <a:latin typeface="TH SarabunPSK" pitchFamily="34" charset="-34"/>
                <a:cs typeface="TH SarabunPSK" pitchFamily="34" charset="-34"/>
              </a:rPr>
              <a:t>ทำให้ผู้ว่าราชการในขณะนั้นคือนายสุจิตร </a:t>
            </a:r>
            <a:r>
              <a:rPr lang="th-TH" sz="3600" b="1" dirty="0" err="1">
                <a:effectLst>
                  <a:outerShdw blurRad="38100" dist="38100" dir="2700000" algn="tl">
                    <a:srgbClr val="000000">
                      <a:alpha val="43137"/>
                    </a:srgbClr>
                  </a:outerShdw>
                </a:effectLst>
                <a:latin typeface="TH SarabunPSK" pitchFamily="34" charset="-34"/>
                <a:cs typeface="TH SarabunPSK" pitchFamily="34" charset="-34"/>
              </a:rPr>
              <a:t>จุลนันท์</a:t>
            </a:r>
            <a:r>
              <a:rPr lang="th-TH" sz="3600" b="1" dirty="0">
                <a:effectLst>
                  <a:outerShdw blurRad="38100" dist="38100" dir="2700000" algn="tl">
                    <a:srgbClr val="000000">
                      <a:alpha val="43137"/>
                    </a:srgbClr>
                  </a:outerShdw>
                </a:effectLst>
                <a:latin typeface="TH SarabunPSK" pitchFamily="34" charset="-34"/>
                <a:cs typeface="TH SarabunPSK" pitchFamily="34" charset="-34"/>
              </a:rPr>
              <a:t> สั่งการให้เจ้าหน้าที่ดำเนินการโปรยใบปลิวให้ประชาชนออกนอกพื้นที่แต่ว่าประชาชนมีจำนวนมากและไม่ยอมออกนอกพื้นที่เนื่องจากได้รับความเดือดร้อนในที่ทำกิน เมื่อเป็นเช่นนั้นทางราชการจึงได้ส่งตำรวจตระเวนชายแดนเข้ามาควบคุมสถานการณ์และ</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71538" y="1000108"/>
            <a:ext cx="7858180" cy="3539430"/>
          </a:xfrm>
          <a:prstGeom prst="rect">
            <a:avLst/>
          </a:prstGeom>
        </p:spPr>
        <p:txBody>
          <a:bodyPr wrap="square">
            <a:spAutoFit/>
          </a:bodyPr>
          <a:lstStyle/>
          <a:p>
            <a:r>
              <a:rPr lang="th-TH" sz="3200" b="1" dirty="0">
                <a:effectLst>
                  <a:outerShdw blurRad="38100" dist="38100" dir="2700000" algn="tl">
                    <a:srgbClr val="000000">
                      <a:alpha val="43137"/>
                    </a:srgbClr>
                  </a:outerShdw>
                </a:effectLst>
                <a:latin typeface="TH SarabunPSK" pitchFamily="34" charset="-34"/>
                <a:cs typeface="TH SarabunPSK" pitchFamily="34" charset="-34"/>
              </a:rPr>
              <a:t>ทำให้ผู้ว่าราชการในขณะนั้นคือนายสุจิตร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จุลนันท์</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สั่งการให้เจ้าหน้าที่ดำเนินการโปรยใบปลิวให้ประชาชนออกนอกพื้นที่แต่ว่าประชาชนมีจำนวนมากและไม่ยอมออกนอกพื้นที่เนื่องจากได้รับความเดือดร้อนในที่ทำกิน เมื่อเป็นเช่นนั้นทางราชการจึงได้ส่งตำรวจตระเวนชายแดนเข้ามาควบคุมสถานการณ์และ</a:t>
            </a: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142976" y="857232"/>
            <a:ext cx="7786742" cy="3539430"/>
          </a:xfrm>
          <a:prstGeom prst="rect">
            <a:avLst/>
          </a:prstGeom>
        </p:spPr>
        <p:txBody>
          <a:bodyPr wrap="square">
            <a:spAutoFit/>
          </a:bodyPr>
          <a:lstStyle/>
          <a:p>
            <a:r>
              <a:rPr lang="th-TH" sz="3200" b="1" u="sng"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การก่อตั้ง </a:t>
            </a:r>
            <a:r>
              <a:rPr lang="th-TH" sz="3200" b="1" u="sng" dirty="0" err="1">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อบต.</a:t>
            </a:r>
            <a:endParaRPr lang="th-TH" sz="3200" b="1"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r>
              <a:rPr lang="th-TH" sz="3200" b="1" dirty="0">
                <a:effectLst>
                  <a:outerShdw blurRad="38100" dist="38100" dir="2700000" algn="tl">
                    <a:srgbClr val="000000">
                      <a:alpha val="43137"/>
                    </a:srgbClr>
                  </a:outerShdw>
                </a:effectLst>
                <a:latin typeface="TH SarabunPSK" pitchFamily="34" charset="-34"/>
                <a:cs typeface="TH SarabunPSK" pitchFamily="34" charset="-34"/>
              </a:rPr>
              <a:t>องค์การบริหารส่วนตำบลห้วยม่วงได้ก่อตั้งขึ้นเมื่อ พ.ศ. 2539 โดยครั้งแรกเป็นสภาตำบลเมื่อ พ.ศ. 2535 อาศัยอาคารเอนกประสงค์ของบ้านโนนสะอาดหมู่ที่ 4 เป็นที่ทำการ มีนายวิไล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วรสารศิริ</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เป็นประธานบริหาร และมีปลัดองค์การฯ คือ นายนิรันดร โยทองยศ </a:t>
            </a: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00100" y="928670"/>
            <a:ext cx="7786742" cy="3539430"/>
          </a:xfrm>
          <a:prstGeom prst="rect">
            <a:avLst/>
          </a:prstGeom>
        </p:spPr>
        <p:txBody>
          <a:bodyPr wrap="square">
            <a:spAutoFit/>
          </a:bodyPr>
          <a:lstStyle/>
          <a:p>
            <a:r>
              <a:rPr lang="th-TH" sz="3200" b="1" dirty="0">
                <a:effectLst>
                  <a:outerShdw blurRad="38100" dist="38100" dir="2700000" algn="tl">
                    <a:srgbClr val="000000">
                      <a:alpha val="43137"/>
                    </a:srgbClr>
                  </a:outerShdw>
                </a:effectLst>
                <a:latin typeface="TH SarabunPSK" pitchFamily="34" charset="-34"/>
                <a:cs typeface="TH SarabunPSK" pitchFamily="34" charset="-34"/>
              </a:rPr>
              <a:t>เมื่อได้ยกฐานะจากสภาตำบลเป็นองค์การบริหารส่วนตำบลแล้วจึงได้มีการเลือกตั้งนายกองค์การบริหารเมื่อ พ.ศ. 2546 โดยมีนายกองค์การบริหารส่วนตำบลคนแรกคือ นาย</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ยุทธพงษ์</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ทัน</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วงษา</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ต่อมาได้ทำการจัดซื้อที่ดินเพื่อก่อสร้างอาคารที่ทำการ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อบต.</a:t>
            </a:r>
            <a:r>
              <a:rPr lang="th-TH" sz="3200" b="1" dirty="0">
                <a:effectLst>
                  <a:outerShdw blurRad="38100" dist="38100" dir="2700000" algn="tl">
                    <a:srgbClr val="000000">
                      <a:alpha val="43137"/>
                    </a:srgbClr>
                  </a:outerShdw>
                </a:effectLst>
                <a:latin typeface="TH SarabunPSK" pitchFamily="34" charset="-34"/>
                <a:cs typeface="TH SarabunPSK" pitchFamily="34" charset="-34"/>
              </a:rPr>
              <a:t>แห่งใหม่ขนาดพื้นที่ 7 ไร่ </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00100" y="857232"/>
            <a:ext cx="7858180" cy="3539430"/>
          </a:xfrm>
          <a:prstGeom prst="rect">
            <a:avLst/>
          </a:prstGeom>
        </p:spPr>
        <p:txBody>
          <a:bodyPr wrap="square">
            <a:spAutoFit/>
          </a:bodyPr>
          <a:lstStyle/>
          <a:p>
            <a:r>
              <a:rPr lang="th-TH" sz="3200" b="1" dirty="0">
                <a:effectLst>
                  <a:outerShdw blurRad="38100" dist="38100" dir="2700000" algn="tl">
                    <a:srgbClr val="000000">
                      <a:alpha val="43137"/>
                    </a:srgbClr>
                  </a:outerShdw>
                </a:effectLst>
                <a:latin typeface="TH SarabunPSK" pitchFamily="34" charset="-34"/>
                <a:cs typeface="TH SarabunPSK" pitchFamily="34" charset="-34"/>
              </a:rPr>
              <a:t>และได้รับการยกฐานะเป็น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อบต.</a:t>
            </a:r>
            <a:r>
              <a:rPr lang="th-TH" sz="3200" b="1" dirty="0">
                <a:effectLst>
                  <a:outerShdw blurRad="38100" dist="38100" dir="2700000" algn="tl">
                    <a:srgbClr val="000000">
                      <a:alpha val="43137"/>
                    </a:srgbClr>
                  </a:outerShdw>
                </a:effectLst>
                <a:latin typeface="TH SarabunPSK" pitchFamily="34" charset="-34"/>
                <a:cs typeface="TH SarabunPSK" pitchFamily="34" charset="-34"/>
              </a:rPr>
              <a:t>ขนาดกลางเมื่อ พ.ศ. 2551 โดยมีนายกองค์การบริหารส่วนตำบลคือ นายสาคร เด่นดวง และมีปลัดองค์การฯ คือ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ส.ต.ท.</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ชูชาติ งามพรม ปัจจุบันมีนายกองค์การฯ คือ นายคมเพชร </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คร</a:t>
            </a:r>
            <a:r>
              <a:rPr lang="th-TH" sz="3200" b="1" dirty="0">
                <a:effectLst>
                  <a:outerShdw blurRad="38100" dist="38100" dir="2700000" algn="tl">
                    <a:srgbClr val="000000">
                      <a:alpha val="43137"/>
                    </a:srgbClr>
                  </a:outerShdw>
                </a:effectLst>
                <a:latin typeface="TH SarabunPSK" pitchFamily="34" charset="-34"/>
                <a:cs typeface="TH SarabunPSK" pitchFamily="34" charset="-34"/>
              </a:rPr>
              <a:t>สิงห์ และมีปลัดองค์การฯ คือ นาย</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พงษ์</a:t>
            </a:r>
            <a:r>
              <a:rPr lang="th-TH" sz="3200" b="1" dirty="0">
                <a:effectLst>
                  <a:outerShdw blurRad="38100" dist="38100" dir="2700000" algn="tl">
                    <a:srgbClr val="000000">
                      <a:alpha val="43137"/>
                    </a:srgbClr>
                  </a:outerShdw>
                </a:effectLst>
                <a:latin typeface="TH SarabunPSK" pitchFamily="34" charset="-34"/>
                <a:cs typeface="TH SarabunPSK" pitchFamily="34" charset="-34"/>
              </a:rPr>
              <a:t>ศักดิ์ คำ</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กุณา</a:t>
            </a:r>
            <a:endParaRPr lang="th-TH" sz="3200" b="1" dirty="0">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71538" y="928670"/>
            <a:ext cx="7786742" cy="3477875"/>
          </a:xfrm>
          <a:prstGeom prst="rect">
            <a:avLst/>
          </a:prstGeom>
        </p:spPr>
        <p:txBody>
          <a:bodyPr wrap="square">
            <a:spAutoFit/>
          </a:bodyPr>
          <a:lstStyle/>
          <a:p>
            <a:r>
              <a:rPr lang="th-TH" sz="3600" b="1" u="sng"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สภาพทั่วไป</a:t>
            </a:r>
            <a:endParaRPr lang="th-TH" sz="3600" b="1"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r>
              <a:rPr lang="th-TH" sz="3600" b="1" dirty="0">
                <a:effectLst>
                  <a:outerShdw blurRad="38100" dist="38100" dir="2700000" algn="tl">
                    <a:srgbClr val="000000">
                      <a:alpha val="43137"/>
                    </a:srgbClr>
                  </a:outerShdw>
                </a:effectLst>
                <a:latin typeface="TH SarabunPSK" pitchFamily="34" charset="-34"/>
                <a:cs typeface="TH SarabunPSK" pitchFamily="34" charset="-34"/>
              </a:rPr>
              <a:t>พื้นที่ตำบลห้วยม่วงส่วนใหญ่เป็นพื้นที่ป่าสงวน สลับกับที่ราบเชิงเขา มีลำน้ำธรรมชาติไหลผ่าน แบ่งพื้นที่การปกครองเป็น 9 หมู่บ้าน ได้แก่</a:t>
            </a:r>
            <a:br>
              <a:rPr lang="th-TH" sz="3600" b="1" dirty="0">
                <a:effectLst>
                  <a:outerShdw blurRad="38100" dist="38100" dir="2700000" algn="tl">
                    <a:srgbClr val="000000">
                      <a:alpha val="43137"/>
                    </a:srgbClr>
                  </a:outerShdw>
                </a:effectLst>
                <a:latin typeface="TH SarabunPSK" pitchFamily="34" charset="-34"/>
                <a:cs typeface="TH SarabunPSK" pitchFamily="34" charset="-34"/>
              </a:rPr>
            </a:br>
            <a:endParaRPr lang="th-TH" sz="3600" b="1" dirty="0">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descr="Picture1.jpg"/>
          <p:cNvPicPr>
            <a:picLocks noChangeAspect="1"/>
          </p:cNvPicPr>
          <p:nvPr/>
        </p:nvPicPr>
        <p:blipFill>
          <a:blip r:embed="rId2"/>
          <a:stretch>
            <a:fillRect/>
          </a:stretch>
        </p:blipFill>
        <p:spPr>
          <a:xfrm>
            <a:off x="1714480" y="785794"/>
            <a:ext cx="6096043" cy="4572032"/>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000100" y="642918"/>
            <a:ext cx="8001056" cy="3539430"/>
          </a:xfrm>
          <a:prstGeom prst="rect">
            <a:avLst/>
          </a:prstGeom>
        </p:spPr>
        <p:txBody>
          <a:bodyPr wrap="square">
            <a:spAutoFit/>
          </a:bodyPr>
          <a:lstStyle/>
          <a:p>
            <a:r>
              <a:rPr lang="th-TH" b="1" dirty="0">
                <a:effectLst>
                  <a:outerShdw blurRad="38100" dist="38100" dir="2700000" algn="tl">
                    <a:srgbClr val="000000">
                      <a:alpha val="43137"/>
                    </a:srgbClr>
                  </a:outerShdw>
                </a:effectLst>
                <a:latin typeface="TH SarabunPSK" pitchFamily="34" charset="-34"/>
                <a:cs typeface="TH SarabunPSK" pitchFamily="34" charset="-34"/>
              </a:rPr>
              <a:t>หมู่ที่ 1 บ้าน</a:t>
            </a:r>
            <a:r>
              <a:rPr lang="th-TH" b="1" dirty="0" err="1">
                <a:effectLst>
                  <a:outerShdw blurRad="38100" dist="38100" dir="2700000" algn="tl">
                    <a:srgbClr val="000000">
                      <a:alpha val="43137"/>
                    </a:srgbClr>
                  </a:outerShdw>
                </a:effectLst>
                <a:latin typeface="TH SarabunPSK" pitchFamily="34" charset="-34"/>
                <a:cs typeface="TH SarabunPSK" pitchFamily="34" charset="-34"/>
              </a:rPr>
              <a:t>ซำภูท</a:t>
            </a:r>
            <a:r>
              <a:rPr lang="th-TH" b="1" dirty="0">
                <a:effectLst>
                  <a:outerShdw blurRad="38100" dist="38100" dir="2700000" algn="tl">
                    <a:srgbClr val="000000">
                      <a:alpha val="43137"/>
                    </a:srgbClr>
                  </a:outerShdw>
                </a:effectLst>
                <a:latin typeface="TH SarabunPSK" pitchFamily="34" charset="-34"/>
                <a:cs typeface="TH SarabunPSK" pitchFamily="34" charset="-34"/>
              </a:rPr>
              <a:t>องเหนือ มีผู้นำหมู่บ้านคือ นางบัวไข พนมภูมิ จำนวนประชากร ประมาณ 804 คน</a:t>
            </a:r>
          </a:p>
          <a:p>
            <a:r>
              <a:rPr lang="th-TH" b="1" dirty="0">
                <a:effectLst>
                  <a:outerShdw blurRad="38100" dist="38100" dir="2700000" algn="tl">
                    <a:srgbClr val="000000">
                      <a:alpha val="43137"/>
                    </a:srgbClr>
                  </a:outerShdw>
                </a:effectLst>
                <a:latin typeface="TH SarabunPSK" pitchFamily="34" charset="-34"/>
                <a:cs typeface="TH SarabunPSK" pitchFamily="34" charset="-34"/>
              </a:rPr>
              <a:t>หมู่ที่ 2 บ้านวังเจริญ มีผู้นำหมู่บ้านคือ นายไหว อ่อนสา จำนวนประชากร ประมาณ 453 คน</a:t>
            </a:r>
          </a:p>
          <a:p>
            <a:r>
              <a:rPr lang="th-TH" b="1" dirty="0">
                <a:effectLst>
                  <a:outerShdw blurRad="38100" dist="38100" dir="2700000" algn="tl">
                    <a:srgbClr val="000000">
                      <a:alpha val="43137"/>
                    </a:srgbClr>
                  </a:outerShdw>
                </a:effectLst>
                <a:latin typeface="TH SarabunPSK" pitchFamily="34" charset="-34"/>
                <a:cs typeface="TH SarabunPSK" pitchFamily="34" charset="-34"/>
              </a:rPr>
              <a:t>หมู่ที่ 3 บ้านห้วยม่วง มีผู้นำหมู่บ้านคือ นายอ</a:t>
            </a:r>
            <a:r>
              <a:rPr lang="th-TH" b="1" dirty="0" err="1">
                <a:effectLst>
                  <a:outerShdw blurRad="38100" dist="38100" dir="2700000" algn="tl">
                    <a:srgbClr val="000000">
                      <a:alpha val="43137"/>
                    </a:srgbClr>
                  </a:outerShdw>
                </a:effectLst>
                <a:latin typeface="TH SarabunPSK" pitchFamily="34" charset="-34"/>
                <a:cs typeface="TH SarabunPSK" pitchFamily="34" charset="-34"/>
              </a:rPr>
              <a:t>เฌ</a:t>
            </a:r>
            <a:r>
              <a:rPr lang="th-TH" b="1" dirty="0">
                <a:effectLst>
                  <a:outerShdw blurRad="38100" dist="38100" dir="2700000" algn="tl">
                    <a:srgbClr val="000000">
                      <a:alpha val="43137"/>
                    </a:srgbClr>
                  </a:outerShdw>
                </a:effectLst>
                <a:latin typeface="TH SarabunPSK" pitchFamily="34" charset="-34"/>
                <a:cs typeface="TH SarabunPSK" pitchFamily="34" charset="-34"/>
              </a:rPr>
              <a:t>ชา กุลบุตร จำนวนประชากร ประมาณ 942 คน</a:t>
            </a:r>
          </a:p>
          <a:p>
            <a:r>
              <a:rPr lang="th-TH" b="1" dirty="0">
                <a:effectLst>
                  <a:outerShdw blurRad="38100" dist="38100" dir="2700000" algn="tl">
                    <a:srgbClr val="000000">
                      <a:alpha val="43137"/>
                    </a:srgbClr>
                  </a:outerShdw>
                </a:effectLst>
                <a:latin typeface="TH SarabunPSK" pitchFamily="34" charset="-34"/>
                <a:cs typeface="TH SarabunPSK" pitchFamily="34" charset="-34"/>
              </a:rPr>
              <a:t>หมู่ที่ 4 บ้านโนนสะอาด มีผู้นำหมู่บ้านคือ นายสมพร วรศาลศิริ จำนวนประชากร ประมาณ 897 คน</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000100" y="3143248"/>
            <a:ext cx="7786742" cy="1472184"/>
          </a:xfrm>
        </p:spPr>
        <p:txBody>
          <a:bodyPr>
            <a:normAutofit/>
          </a:bodyPr>
          <a:lstStyle/>
          <a:p>
            <a:endParaRPr lang="th-TH" dirty="0"/>
          </a:p>
        </p:txBody>
      </p:sp>
      <p:sp>
        <p:nvSpPr>
          <p:cNvPr id="3" name="สี่เหลี่ยมผืนผ้า 2"/>
          <p:cNvSpPr/>
          <p:nvPr/>
        </p:nvSpPr>
        <p:spPr>
          <a:xfrm>
            <a:off x="1000100" y="1142984"/>
            <a:ext cx="7929618" cy="5509200"/>
          </a:xfrm>
          <a:prstGeom prst="rect">
            <a:avLst/>
          </a:prstGeom>
        </p:spPr>
        <p:txBody>
          <a:bodyPr wrap="square">
            <a:spAutoFit/>
          </a:bodyPr>
          <a:lstStyle/>
          <a:p>
            <a:r>
              <a:rPr lang="th-TH" sz="3200" b="1" dirty="0">
                <a:effectLst>
                  <a:outerShdw blurRad="38100" dist="38100" dir="2700000" algn="tl">
                    <a:srgbClr val="000000">
                      <a:alpha val="43137"/>
                    </a:srgbClr>
                  </a:outerShdw>
                </a:effectLst>
                <a:latin typeface="TH SarabunPSK" pitchFamily="34" charset="-34"/>
                <a:cs typeface="TH SarabunPSK" pitchFamily="34" charset="-34"/>
              </a:rPr>
              <a:t>หมู่ที่ 5 บ้านห้วยซ้อ มีผู้นำหมู่บ้านคือ นางพิกุล ทันวงษา จำนวนประชากร ประมาณ 896 คน</a:t>
            </a:r>
          </a:p>
          <a:p>
            <a:r>
              <a:rPr lang="th-TH" sz="3200" b="1" dirty="0">
                <a:effectLst>
                  <a:outerShdw blurRad="38100" dist="38100" dir="2700000" algn="tl">
                    <a:srgbClr val="000000">
                      <a:alpha val="43137"/>
                    </a:srgbClr>
                  </a:outerShdw>
                </a:effectLst>
                <a:latin typeface="TH SarabunPSK" pitchFamily="34" charset="-34"/>
                <a:cs typeface="TH SarabunPSK" pitchFamily="34" charset="-34"/>
              </a:rPr>
              <a:t>หมู่ที่ 6 บ้านทรัพย์สมบูรณ์ มีผู้นำหมู่บ้านคือ นายเกรียงไกร การภา จำนวนประชากร ประมาณ 1,179 คน</a:t>
            </a:r>
          </a:p>
          <a:p>
            <a:r>
              <a:rPr lang="th-TH" sz="3200" b="1" dirty="0">
                <a:effectLst>
                  <a:outerShdw blurRad="38100" dist="38100" dir="2700000" algn="tl">
                    <a:srgbClr val="000000">
                      <a:alpha val="43137"/>
                    </a:srgbClr>
                  </a:outerShdw>
                </a:effectLst>
                <a:latin typeface="TH SarabunPSK" pitchFamily="34" charset="-34"/>
                <a:cs typeface="TH SarabunPSK" pitchFamily="34" charset="-34"/>
              </a:rPr>
              <a:t>หมู่ที่ 7 บ้านห้วยเตย มีผู้นำหมู่บ้านคือ นายพงษ์พัฒน์ น้อย</a:t>
            </a:r>
            <a:r>
              <a:rPr lang="th-TH" sz="3200" b="1" dirty="0" err="1">
                <a:effectLst>
                  <a:outerShdw blurRad="38100" dist="38100" dir="2700000" algn="tl">
                    <a:srgbClr val="000000">
                      <a:alpha val="43137"/>
                    </a:srgbClr>
                  </a:outerShdw>
                </a:effectLst>
                <a:latin typeface="TH SarabunPSK" pitchFamily="34" charset="-34"/>
                <a:cs typeface="TH SarabunPSK" pitchFamily="34" charset="-34"/>
              </a:rPr>
              <a:t>สิม</a:t>
            </a:r>
            <a:r>
              <a:rPr lang="th-TH" sz="3200" b="1" dirty="0">
                <a:effectLst>
                  <a:outerShdw blurRad="38100" dist="38100" dir="2700000" algn="tl">
                    <a:srgbClr val="000000">
                      <a:alpha val="43137"/>
                    </a:srgbClr>
                  </a:outerShdw>
                </a:effectLst>
                <a:latin typeface="TH SarabunPSK" pitchFamily="34" charset="-34"/>
                <a:cs typeface="TH SarabunPSK" pitchFamily="34" charset="-34"/>
              </a:rPr>
              <a:t> จำนวนประชากร ประมาณ 1,230 คน</a:t>
            </a:r>
          </a:p>
          <a:p>
            <a:r>
              <a:rPr lang="th-TH" sz="3200" b="1" dirty="0">
                <a:effectLst>
                  <a:outerShdw blurRad="38100" dist="38100" dir="2700000" algn="tl">
                    <a:srgbClr val="000000">
                      <a:alpha val="43137"/>
                    </a:srgbClr>
                  </a:outerShdw>
                </a:effectLst>
                <a:latin typeface="TH SarabunPSK" pitchFamily="34" charset="-34"/>
                <a:cs typeface="TH SarabunPSK" pitchFamily="34" charset="-34"/>
              </a:rPr>
              <a:t>หมู่ที่ 8 บ้านผาน้ำทิพย์ มีผู้นำหมู่บ้านคือ นายเฉลิม ทาตา จำนวนประชากร ประมาณ 481 คน </a:t>
            </a:r>
          </a:p>
          <a:p>
            <a:r>
              <a:rPr lang="th-TH" sz="3200" b="1" dirty="0">
                <a:effectLst>
                  <a:outerShdw blurRad="38100" dist="38100" dir="2700000" algn="tl">
                    <a:srgbClr val="000000">
                      <a:alpha val="43137"/>
                    </a:srgbClr>
                  </a:outerShdw>
                </a:effectLst>
                <a:latin typeface="TH SarabunPSK" pitchFamily="34" charset="-34"/>
                <a:cs typeface="TH SarabunPSK" pitchFamily="34" charset="-34"/>
              </a:rPr>
              <a:t>หมู่ที่ 9 บ้านห้วยซ้อ มีผู้นำหมู่บ้านคือ นายจำเนียร สมีใหญ่ จำนวนประชากร ประมาณ 522 คน</a:t>
            </a:r>
          </a:p>
          <a:p>
            <a:r>
              <a:rPr lang="th-TH" sz="3200" b="1" dirty="0">
                <a:effectLst>
                  <a:outerShdw blurRad="38100" dist="38100" dir="2700000" algn="tl">
                    <a:srgbClr val="000000">
                      <a:alpha val="43137"/>
                    </a:srgbClr>
                  </a:outerShdw>
                </a:effectLst>
                <a:latin typeface="TH SarabunPSK" pitchFamily="34" charset="-34"/>
                <a:cs typeface="TH SarabunPSK" pitchFamily="34" charset="-34"/>
              </a:rPr>
              <a:t>ประชากร ชาย 3,703 หญิง 3,701 รวม 7,404 และ 2,031 ครัวเรือน</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928662" y="1357298"/>
            <a:ext cx="7786742" cy="2862322"/>
          </a:xfrm>
          <a:prstGeom prst="rect">
            <a:avLst/>
          </a:prstGeom>
        </p:spPr>
        <p:txBody>
          <a:bodyPr wrap="square">
            <a:spAutoFit/>
          </a:bodyPr>
          <a:lstStyle/>
          <a:p>
            <a:endParaRPr lang="th-TH" sz="6000" b="1" dirty="0">
              <a:latin typeface="TH SarabunPSK" pitchFamily="34" charset="-34"/>
              <a:cs typeface="TH SarabunPSK" pitchFamily="34" charset="-34"/>
            </a:endParaRPr>
          </a:p>
          <a:p>
            <a:r>
              <a:rPr lang="th-TH" sz="6000" b="1" u="sng" dirty="0">
                <a:solidFill>
                  <a:srgbClr val="C00000"/>
                </a:solidFill>
                <a:latin typeface="TH SarabunPSK" pitchFamily="34" charset="-34"/>
                <a:cs typeface="TH SarabunPSK" pitchFamily="34" charset="-34"/>
              </a:rPr>
              <a:t>สถานที่ตั้งและอาณาเขตพื้นที่ติดต่อ</a:t>
            </a:r>
            <a:endParaRPr lang="th-TH" sz="6000" b="1" dirty="0">
              <a:solidFill>
                <a:srgbClr val="C00000"/>
              </a:solidFill>
              <a:latin typeface="TH SarabunPSK" pitchFamily="34" charset="-34"/>
              <a:cs typeface="TH SarabunPSK" pitchFamily="34" charset="-34"/>
            </a:endParaRP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142976" y="928670"/>
            <a:ext cx="7786742" cy="3046988"/>
          </a:xfrm>
          <a:prstGeom prst="rect">
            <a:avLst/>
          </a:prstGeom>
        </p:spPr>
        <p:txBody>
          <a:bodyPr wrap="square">
            <a:spAutoFit/>
          </a:bodyPr>
          <a:lstStyle/>
          <a:p>
            <a:r>
              <a:rPr lang="th-TH" sz="4800" b="1" dirty="0">
                <a:effectLst>
                  <a:outerShdw blurRad="38100" dist="38100" dir="2700000" algn="tl">
                    <a:srgbClr val="000000">
                      <a:alpha val="43137"/>
                    </a:srgbClr>
                  </a:outerShdw>
                </a:effectLst>
                <a:latin typeface="TH SarabunPSK" pitchFamily="34" charset="-34"/>
                <a:cs typeface="TH SarabunPSK" pitchFamily="34" charset="-34"/>
              </a:rPr>
              <a:t>องค์การบริหารส่วนตำบลห้วยม่วง ตั้งอยู่ที่ เลขที่ 154 หมู่ 1 บ้าน</a:t>
            </a:r>
            <a:r>
              <a:rPr lang="th-TH" sz="4800" b="1" dirty="0" err="1">
                <a:effectLst>
                  <a:outerShdw blurRad="38100" dist="38100" dir="2700000" algn="tl">
                    <a:srgbClr val="000000">
                      <a:alpha val="43137"/>
                    </a:srgbClr>
                  </a:outerShdw>
                </a:effectLst>
                <a:latin typeface="TH SarabunPSK" pitchFamily="34" charset="-34"/>
                <a:cs typeface="TH SarabunPSK" pitchFamily="34" charset="-34"/>
              </a:rPr>
              <a:t>ซำภูท</a:t>
            </a:r>
            <a:r>
              <a:rPr lang="th-TH" sz="4800" b="1" dirty="0">
                <a:effectLst>
                  <a:outerShdw blurRad="38100" dist="38100" dir="2700000" algn="tl">
                    <a:srgbClr val="000000">
                      <a:alpha val="43137"/>
                    </a:srgbClr>
                  </a:outerShdw>
                </a:effectLst>
                <a:latin typeface="TH SarabunPSK" pitchFamily="34" charset="-34"/>
                <a:cs typeface="TH SarabunPSK" pitchFamily="34" charset="-34"/>
              </a:rPr>
              <a:t>องเหนือ ตำบลห้วยม่วง อ.ภูผาม่าน จ.ขอนแก่น 40350</a:t>
            </a:r>
          </a:p>
          <a:p>
            <a:r>
              <a:rPr lang="th-TH" sz="4800" b="1" dirty="0">
                <a:effectLst>
                  <a:outerShdw blurRad="38100" dist="38100" dir="2700000" algn="tl">
                    <a:srgbClr val="000000">
                      <a:alpha val="43137"/>
                    </a:srgbClr>
                  </a:outerShdw>
                </a:effectLst>
                <a:latin typeface="TH SarabunPSK" pitchFamily="34" charset="-34"/>
                <a:cs typeface="TH SarabunPSK" pitchFamily="34" charset="-34"/>
              </a:rPr>
              <a:t>โทรศัพท์ 043-424322 </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71538" y="642918"/>
            <a:ext cx="7715304" cy="5078313"/>
          </a:xfrm>
          <a:prstGeom prst="rect">
            <a:avLst/>
          </a:prstGeom>
        </p:spPr>
        <p:txBody>
          <a:bodyPr wrap="square">
            <a:spAutoFit/>
          </a:bodyPr>
          <a:lstStyle/>
          <a:p>
            <a:r>
              <a:rPr lang="th-TH" sz="3600" b="1" dirty="0">
                <a:effectLst>
                  <a:outerShdw blurRad="38100" dist="38100" dir="2700000" algn="tl">
                    <a:srgbClr val="000000">
                      <a:alpha val="43137"/>
                    </a:srgbClr>
                  </a:outerShdw>
                </a:effectLst>
                <a:latin typeface="TH SarabunPSK" pitchFamily="34" charset="-34"/>
                <a:cs typeface="TH SarabunPSK" pitchFamily="34" charset="-34"/>
              </a:rPr>
              <a:t>ห่างจากตัวจังหวัดขอนแก่น ประมาณ 1</a:t>
            </a:r>
            <a:r>
              <a:rPr lang="en-US" sz="3600" b="1" dirty="0">
                <a:effectLst>
                  <a:outerShdw blurRad="38100" dist="38100" dir="2700000" algn="tl">
                    <a:srgbClr val="000000">
                      <a:alpha val="43137"/>
                    </a:srgbClr>
                  </a:outerShdw>
                </a:effectLst>
                <a:latin typeface="TH SarabunPSK" pitchFamily="34" charset="-34"/>
                <a:cs typeface="TH SarabunPSK" pitchFamily="34" charset="-34"/>
              </a:rPr>
              <a:t>22</a:t>
            </a:r>
            <a:r>
              <a:rPr lang="th-TH" sz="3600" b="1" dirty="0">
                <a:effectLst>
                  <a:outerShdw blurRad="38100" dist="38100" dir="2700000" algn="tl">
                    <a:srgbClr val="000000">
                      <a:alpha val="43137"/>
                    </a:srgbClr>
                  </a:outerShdw>
                </a:effectLst>
                <a:latin typeface="TH SarabunPSK" pitchFamily="34" charset="-34"/>
                <a:cs typeface="TH SarabunPSK" pitchFamily="34" charset="-34"/>
              </a:rPr>
              <a:t> ก.ม. โดยใช้เส้นทาง ขอนแก่น - เลย ห่างจากที่ว่าการอำเภอภูผาม่าน ประมาณ 10 ก.ม.มี จำนวนพื้นที่ทั้งหมด 51,732.71 ไร่ หรือประมาณ 91.41 ตารางกิโลเมตร ( ขอขอบคุณข้อมูลพื้นที่จาก </a:t>
            </a:r>
            <a:r>
              <a:rPr lang="th-TH" sz="3600" b="1" dirty="0" err="1">
                <a:effectLst>
                  <a:outerShdw blurRad="38100" dist="38100" dir="2700000" algn="tl">
                    <a:srgbClr val="000000">
                      <a:alpha val="43137"/>
                    </a:srgbClr>
                  </a:outerShdw>
                </a:effectLst>
                <a:latin typeface="TH SarabunPSK" pitchFamily="34" charset="-34"/>
                <a:cs typeface="TH SarabunPSK" pitchFamily="34" charset="-34"/>
              </a:rPr>
              <a:t>สปก.</a:t>
            </a:r>
            <a:r>
              <a:rPr lang="th-TH" sz="3600" b="1" dirty="0">
                <a:effectLst>
                  <a:outerShdw blurRad="38100" dist="38100" dir="2700000" algn="tl">
                    <a:srgbClr val="000000">
                      <a:alpha val="43137"/>
                    </a:srgbClr>
                  </a:outerShdw>
                </a:effectLst>
                <a:latin typeface="TH SarabunPSK" pitchFamily="34" charset="-34"/>
                <a:cs typeface="TH SarabunPSK" pitchFamily="34" charset="-34"/>
              </a:rPr>
              <a:t>เขตภาคตะวันออกเฉียงเหนือ ,2558)</a:t>
            </a:r>
            <a:br>
              <a:rPr lang="th-TH" sz="3600" b="1" dirty="0">
                <a:effectLst>
                  <a:outerShdw blurRad="38100" dist="38100" dir="2700000" algn="tl">
                    <a:srgbClr val="000000">
                      <a:alpha val="43137"/>
                    </a:srgbClr>
                  </a:outerShdw>
                </a:effectLst>
                <a:latin typeface="TH SarabunPSK" pitchFamily="34" charset="-34"/>
                <a:cs typeface="TH SarabunPSK" pitchFamily="34" charset="-34"/>
              </a:rPr>
            </a:br>
            <a:endParaRPr lang="th-TH" sz="3600" b="1" dirty="0">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000100" y="3143248"/>
            <a:ext cx="7786742" cy="1472184"/>
          </a:xfrm>
        </p:spPr>
        <p:txBody>
          <a:bodyPr>
            <a:normAutofit/>
          </a:bodyPr>
          <a:lstStyle/>
          <a:p>
            <a:endParaRPr lang="th-TH" dirty="0"/>
          </a:p>
        </p:txBody>
      </p:sp>
      <p:sp>
        <p:nvSpPr>
          <p:cNvPr id="3" name="สี่เหลี่ยมผืนผ้า 2"/>
          <p:cNvSpPr/>
          <p:nvPr/>
        </p:nvSpPr>
        <p:spPr>
          <a:xfrm>
            <a:off x="1000100" y="1012954"/>
            <a:ext cx="7786742" cy="5016758"/>
          </a:xfrm>
          <a:prstGeom prst="rect">
            <a:avLst/>
          </a:prstGeom>
        </p:spPr>
        <p:txBody>
          <a:bodyPr wrap="square">
            <a:spAutoFit/>
          </a:bodyPr>
          <a:lstStyle/>
          <a:p>
            <a:r>
              <a:rPr lang="th-TH" sz="4000" b="1" dirty="0">
                <a:effectLst>
                  <a:outerShdw blurRad="38100" dist="38100" dir="2700000" algn="tl">
                    <a:srgbClr val="000000">
                      <a:alpha val="43137"/>
                    </a:srgbClr>
                  </a:outerShdw>
                </a:effectLst>
                <a:latin typeface="TH SarabunPSK" pitchFamily="34" charset="-34"/>
                <a:cs typeface="TH SarabunPSK" pitchFamily="34" charset="-34"/>
              </a:rPr>
              <a:t>ทิศเหนือ ติดต่อกับ เขตพื้นที่บ้านนายาง ตำบลศรีฐาน อำเภอภูกระดึง จังหวัดเลย</a:t>
            </a:r>
          </a:p>
          <a:p>
            <a:r>
              <a:rPr lang="th-TH" sz="4000" b="1" dirty="0">
                <a:effectLst>
                  <a:outerShdw blurRad="38100" dist="38100" dir="2700000" algn="tl">
                    <a:srgbClr val="000000">
                      <a:alpha val="43137"/>
                    </a:srgbClr>
                  </a:outerShdw>
                </a:effectLst>
                <a:latin typeface="TH SarabunPSK" pitchFamily="34" charset="-34"/>
                <a:cs typeface="TH SarabunPSK" pitchFamily="34" charset="-34"/>
              </a:rPr>
              <a:t>ทิศใต้ ติดต่อกับ เขตพื้นที่บ้าน</a:t>
            </a:r>
            <a:r>
              <a:rPr lang="th-TH" sz="4000" b="1" dirty="0" err="1">
                <a:effectLst>
                  <a:outerShdw blurRad="38100" dist="38100" dir="2700000" algn="tl">
                    <a:srgbClr val="000000">
                      <a:alpha val="43137"/>
                    </a:srgbClr>
                  </a:outerShdw>
                </a:effectLst>
                <a:latin typeface="TH SarabunPSK" pitchFamily="34" charset="-34"/>
                <a:cs typeface="TH SarabunPSK" pitchFamily="34" charset="-34"/>
              </a:rPr>
              <a:t>ซำ</a:t>
            </a:r>
            <a:r>
              <a:rPr lang="th-TH" sz="4000" b="1" dirty="0">
                <a:effectLst>
                  <a:outerShdw blurRad="38100" dist="38100" dir="2700000" algn="tl">
                    <a:srgbClr val="000000">
                      <a:alpha val="43137"/>
                    </a:srgbClr>
                  </a:outerShdw>
                </a:effectLst>
                <a:latin typeface="TH SarabunPSK" pitchFamily="34" charset="-34"/>
                <a:cs typeface="TH SarabunPSK" pitchFamily="34" charset="-34"/>
              </a:rPr>
              <a:t>ภูทองใต้ ตำบลภูผาม่าน อำเภอภูผาม่าน จังหวัดขอนแก่น</a:t>
            </a:r>
          </a:p>
          <a:p>
            <a:r>
              <a:rPr lang="th-TH" sz="4000" b="1" dirty="0">
                <a:effectLst>
                  <a:outerShdw blurRad="38100" dist="38100" dir="2700000" algn="tl">
                    <a:srgbClr val="000000">
                      <a:alpha val="43137"/>
                    </a:srgbClr>
                  </a:outerShdw>
                </a:effectLst>
                <a:latin typeface="TH SarabunPSK" pitchFamily="34" charset="-34"/>
                <a:cs typeface="TH SarabunPSK" pitchFamily="34" charset="-34"/>
              </a:rPr>
              <a:t>ทิศตะวันออก ติดต่อกับ เขตพื้นที่บ้านวังยาว ตำบลนาหนองทุ่ม อำเภอชุมแพ จังหวัดขอนแก่น</a:t>
            </a:r>
          </a:p>
          <a:p>
            <a:r>
              <a:rPr lang="th-TH" sz="4000" b="1" dirty="0">
                <a:effectLst>
                  <a:outerShdw blurRad="38100" dist="38100" dir="2700000" algn="tl">
                    <a:srgbClr val="000000">
                      <a:alpha val="43137"/>
                    </a:srgbClr>
                  </a:outerShdw>
                </a:effectLst>
                <a:latin typeface="TH SarabunPSK" pitchFamily="34" charset="-34"/>
                <a:cs typeface="TH SarabunPSK" pitchFamily="34" charset="-34"/>
              </a:rPr>
              <a:t>ทิศตะวันตก ติดต่อกับ เขตพื้นที่บ้าน</a:t>
            </a:r>
            <a:r>
              <a:rPr lang="th-TH" sz="4000" b="1" dirty="0" err="1">
                <a:effectLst>
                  <a:outerShdw blurRad="38100" dist="38100" dir="2700000" algn="tl">
                    <a:srgbClr val="000000">
                      <a:alpha val="43137"/>
                    </a:srgbClr>
                  </a:outerShdw>
                </a:effectLst>
                <a:latin typeface="TH SarabunPSK" pitchFamily="34" charset="-34"/>
                <a:cs typeface="TH SarabunPSK" pitchFamily="34" charset="-34"/>
              </a:rPr>
              <a:t>ซำ</a:t>
            </a:r>
            <a:r>
              <a:rPr lang="th-TH" sz="4000" b="1" dirty="0">
                <a:effectLst>
                  <a:outerShdw blurRad="38100" dist="38100" dir="2700000" algn="tl">
                    <a:srgbClr val="000000">
                      <a:alpha val="43137"/>
                    </a:srgbClr>
                  </a:outerShdw>
                </a:effectLst>
                <a:latin typeface="TH SarabunPSK" pitchFamily="34" charset="-34"/>
                <a:cs typeface="TH SarabunPSK" pitchFamily="34" charset="-34"/>
              </a:rPr>
              <a:t>เปิบ ตำบลนาฝาย อำเภอภูผาม่าน จังหวัดขอนแก่น</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p:txBody>
          <a:bodyPr>
            <a:normAutofit fontScale="90000"/>
          </a:bodyPr>
          <a:lstStyle/>
          <a:p>
            <a:pPr algn="ctr"/>
            <a:r>
              <a:rPr lang="th-TH" sz="8000" b="1" dirty="0"/>
              <a:t>ข้อมูลทั่วไป </a:t>
            </a:r>
            <a:r>
              <a:rPr lang="th-TH" sz="8000" b="1" dirty="0" err="1"/>
              <a:t>อบต.</a:t>
            </a:r>
            <a:r>
              <a:rPr lang="th-TH" sz="8000" b="1" dirty="0"/>
              <a:t>ห้วยม่วง</a:t>
            </a:r>
          </a:p>
        </p:txBody>
      </p:sp>
      <p:sp>
        <p:nvSpPr>
          <p:cNvPr id="3" name="ชื่อเรื่องรอง 2"/>
          <p:cNvSpPr>
            <a:spLocks noGrp="1"/>
          </p:cNvSpPr>
          <p:nvPr>
            <p:ph type="subTitle" idx="1"/>
          </p:nvPr>
        </p:nvSpPr>
        <p:spPr>
          <a:xfrm>
            <a:off x="428596" y="1785926"/>
            <a:ext cx="9144000" cy="1752600"/>
          </a:xfrm>
        </p:spPr>
        <p:txBody>
          <a:bodyPr>
            <a:noAutofit/>
          </a:bodyPr>
          <a:lstStyle/>
          <a:p>
            <a:r>
              <a:rPr lang="th-TH" sz="4800" b="1" dirty="0">
                <a:solidFill>
                  <a:srgbClr val="002060"/>
                </a:solidFill>
              </a:rPr>
              <a:t>๑.มี ๙ หมู่บ้าน </a:t>
            </a:r>
            <a:r>
              <a:rPr lang="en-US" sz="4800" b="1" dirty="0">
                <a:solidFill>
                  <a:srgbClr val="002060"/>
                </a:solidFill>
                <a:latin typeface="TH SarabunPSK" pitchFamily="34" charset="-34"/>
                <a:cs typeface="TH SarabunPSK" pitchFamily="34" charset="-34"/>
              </a:rPr>
              <a:t>2,</a:t>
            </a:r>
            <a:r>
              <a:rPr lang="th-TH" sz="4800" b="1" dirty="0">
                <a:solidFill>
                  <a:srgbClr val="002060"/>
                </a:solidFill>
                <a:latin typeface="TH SarabunPSK" pitchFamily="34" charset="-34"/>
                <a:cs typeface="TH SarabunPSK" pitchFamily="34" charset="-34"/>
              </a:rPr>
              <a:t>031 ครัวเรือน</a:t>
            </a:r>
          </a:p>
          <a:p>
            <a:r>
              <a:rPr lang="th-TH" sz="4800" b="1" dirty="0">
                <a:solidFill>
                  <a:srgbClr val="002060"/>
                </a:solidFill>
                <a:latin typeface="TH SarabunPSK" pitchFamily="34" charset="-34"/>
                <a:cs typeface="TH SarabunPSK" pitchFamily="34" charset="-34"/>
              </a:rPr>
              <a:t>๒.ประชากรกว่า </a:t>
            </a:r>
            <a:r>
              <a:rPr lang="en-US" sz="4800" b="1" dirty="0">
                <a:solidFill>
                  <a:srgbClr val="002060"/>
                </a:solidFill>
                <a:latin typeface="TH SarabunPSK" pitchFamily="34" charset="-34"/>
                <a:cs typeface="TH SarabunPSK" pitchFamily="34" charset="-34"/>
              </a:rPr>
              <a:t>7,</a:t>
            </a:r>
            <a:r>
              <a:rPr lang="th-TH" sz="4800" b="1" dirty="0">
                <a:solidFill>
                  <a:srgbClr val="002060"/>
                </a:solidFill>
                <a:latin typeface="TH SarabunPSK" pitchFamily="34" charset="-34"/>
                <a:cs typeface="TH SarabunPSK" pitchFamily="34" charset="-34"/>
              </a:rPr>
              <a:t>404 คน</a:t>
            </a:r>
          </a:p>
          <a:p>
            <a:r>
              <a:rPr lang="th-TH" sz="4800" b="1" dirty="0">
                <a:solidFill>
                  <a:srgbClr val="002060"/>
                </a:solidFill>
                <a:latin typeface="TH SarabunPSK" pitchFamily="34" charset="-34"/>
                <a:cs typeface="TH SarabunPSK" pitchFamily="34" charset="-34"/>
              </a:rPr>
              <a:t>๓.พื้นที่ประมาณ</a:t>
            </a:r>
            <a:r>
              <a:rPr lang="en-US" sz="4800" b="1" dirty="0">
                <a:solidFill>
                  <a:srgbClr val="002060"/>
                </a:solidFill>
                <a:latin typeface="TH SarabunPSK" pitchFamily="34" charset="-34"/>
                <a:cs typeface="TH SarabunPSK" pitchFamily="34" charset="-34"/>
              </a:rPr>
              <a:t> 91.41</a:t>
            </a:r>
            <a:r>
              <a:rPr lang="th-TH" sz="4800" b="1" dirty="0">
                <a:solidFill>
                  <a:srgbClr val="002060"/>
                </a:solidFill>
              </a:rPr>
              <a:t>ตารางกิโลเมตร</a:t>
            </a:r>
          </a:p>
          <a:p>
            <a:r>
              <a:rPr lang="th-TH" sz="4800" b="1" dirty="0">
                <a:solidFill>
                  <a:srgbClr val="002060"/>
                </a:solidFill>
              </a:rPr>
              <a:t>๔.มีโรงพยาบาลส่งเสริมสุขภาพ ๑ แห่ง</a:t>
            </a:r>
          </a:p>
          <a:p>
            <a:r>
              <a:rPr lang="th-TH" sz="4000" b="1" dirty="0">
                <a:solidFill>
                  <a:srgbClr val="002060"/>
                </a:solidFill>
              </a:rPr>
              <a:t>๕.ครัวเรือนที่อยู่ห่างจากโรงพยาบาลภูผาม่านไกลสุด ประมาณ ๓๐ กิโลเมตร</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69C3E60-8D1B-42BE-9FE5-0BD5788ABABF}"/>
              </a:ext>
            </a:extLst>
          </p:cNvPr>
          <p:cNvSpPr>
            <a:spLocks noGrp="1"/>
          </p:cNvSpPr>
          <p:nvPr>
            <p:ph type="title"/>
          </p:nvPr>
        </p:nvSpPr>
        <p:spPr>
          <a:xfrm>
            <a:off x="1435608" y="274638"/>
            <a:ext cx="7498080" cy="1143000"/>
          </a:xfrm>
        </p:spPr>
        <p:txBody>
          <a:bodyPr>
            <a:normAutofit fontScale="90000"/>
          </a:bodyPr>
          <a:lstStyle/>
          <a:p>
            <a:pPr algn="ctr"/>
            <a:r>
              <a:rPr lang="th-TH" b="1" dirty="0">
                <a:solidFill>
                  <a:srgbClr val="FF0000"/>
                </a:solidFill>
                <a:effectLst/>
              </a:rPr>
              <a:t>ศักยภาพขององค์การบริหารส่วนตำบลห้วยม่วง</a:t>
            </a:r>
            <a:endParaRPr lang="th-TH" dirty="0">
              <a:solidFill>
                <a:srgbClr val="FF0000"/>
              </a:solidFill>
            </a:endParaRPr>
          </a:p>
        </p:txBody>
      </p:sp>
      <p:sp>
        <p:nvSpPr>
          <p:cNvPr id="3" name="ตัวแทนเนื้อหา 2">
            <a:extLst>
              <a:ext uri="{FF2B5EF4-FFF2-40B4-BE49-F238E27FC236}">
                <a16:creationId xmlns:a16="http://schemas.microsoft.com/office/drawing/2014/main" id="{98971B33-E52D-4B8A-898E-E01B0E8B0D88}"/>
              </a:ext>
            </a:extLst>
          </p:cNvPr>
          <p:cNvSpPr>
            <a:spLocks noGrp="1"/>
          </p:cNvSpPr>
          <p:nvPr>
            <p:ph idx="1"/>
          </p:nvPr>
        </p:nvSpPr>
        <p:spPr/>
        <p:txBody>
          <a:bodyPr/>
          <a:lstStyle/>
          <a:p>
            <a:r>
              <a:rPr lang="th-TH" b="1" dirty="0"/>
              <a:t>      -  </a:t>
            </a:r>
            <a:r>
              <a:rPr lang="th-TH" dirty="0"/>
              <a:t>ผู้บริหารท้องถิ่น		 	๔ คน</a:t>
            </a:r>
            <a:r>
              <a:rPr lang="th-TH" b="1" dirty="0"/>
              <a:t>	</a:t>
            </a:r>
            <a:endParaRPr lang="en-US" dirty="0"/>
          </a:p>
          <a:p>
            <a:r>
              <a:rPr lang="th-TH" b="1" dirty="0"/>
              <a:t>	-  </a:t>
            </a:r>
            <a:r>
              <a:rPr lang="th-TH" dirty="0"/>
              <a:t>ข้าราชการส่วนท้องถิ่น        	        	๙ คน</a:t>
            </a:r>
            <a:endParaRPr lang="en-US" dirty="0"/>
          </a:p>
          <a:p>
            <a:r>
              <a:rPr lang="th-TH" dirty="0"/>
              <a:t>	-  ลูกจ้างประจำ                   	  	๑ คน</a:t>
            </a:r>
            <a:endParaRPr lang="en-US" dirty="0"/>
          </a:p>
          <a:p>
            <a:r>
              <a:rPr lang="th-TH" dirty="0"/>
              <a:t>	-  ข้าราชการครู                    		๕ คน</a:t>
            </a:r>
            <a:endParaRPr lang="en-US" dirty="0"/>
          </a:p>
          <a:p>
            <a:r>
              <a:rPr lang="th-TH" dirty="0"/>
              <a:t>	-  พนักงานจ้างตามภารกิจ     		๑๒ คน</a:t>
            </a:r>
            <a:endParaRPr lang="en-US" dirty="0"/>
          </a:p>
          <a:p>
            <a:r>
              <a:rPr lang="th-TH" dirty="0"/>
              <a:t>	-  พนักงานจ้างทั่วไป            		๑๓ คน</a:t>
            </a:r>
            <a:endParaRPr lang="en-US" dirty="0"/>
          </a:p>
          <a:p>
            <a:r>
              <a:rPr lang="th-TH" dirty="0"/>
              <a:t>	</a:t>
            </a:r>
            <a:r>
              <a:rPr lang="th-TH" b="1" dirty="0"/>
              <a:t>รวมทั้งสิ้น 			        ๔๔ คน</a:t>
            </a:r>
            <a:endParaRPr lang="en-US" dirty="0"/>
          </a:p>
          <a:p>
            <a:endParaRPr lang="th-TH" dirty="0"/>
          </a:p>
        </p:txBody>
      </p:sp>
    </p:spTree>
    <p:extLst>
      <p:ext uri="{BB962C8B-B14F-4D97-AF65-F5344CB8AC3E}">
        <p14:creationId xmlns:p14="http://schemas.microsoft.com/office/powerpoint/2010/main" val="191041991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4214810" y="428604"/>
            <a:ext cx="1381783" cy="2698158"/>
          </a:xfrm>
          <a:prstGeom prst="rect">
            <a:avLst/>
          </a:prstGeom>
          <a:noFill/>
          <a:ln w="9525">
            <a:noFill/>
            <a:miter lim="800000"/>
            <a:headEnd/>
            <a:tailEnd/>
          </a:ln>
          <a:effectLst/>
        </p:spPr>
        <p:txBody>
          <a:bodyPr vert="horz" wrap="square" lIns="7935" tIns="25392" rIns="7935" bIns="2539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3600" b="1" i="0" u="none" strike="noStrike" cap="none" normalizeH="0" baseline="0" dirty="0">
                <a:ln>
                  <a:noFill/>
                </a:ln>
                <a:solidFill>
                  <a:srgbClr val="800080"/>
                </a:solidFill>
                <a:effectLst/>
                <a:latin typeface="Impact" pitchFamily="34" charset="0"/>
                <a:cs typeface="Angsana New" pitchFamily="18" charset="-34"/>
              </a:rPr>
              <a:t>ฝ่ายบริหาร</a:t>
            </a:r>
            <a:endParaRPr kumimoji="0" lang="th-TH" sz="1600" b="0"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endParaRPr kumimoji="0" lang="th-TH" sz="12000" b="0" i="0" u="none" strike="noStrike" cap="none" normalizeH="0" baseline="0" dirty="0">
              <a:ln>
                <a:noFill/>
              </a:ln>
              <a:solidFill>
                <a:schemeClr val="tx1"/>
              </a:solidFill>
              <a:effectLst/>
              <a:latin typeface="Arial" pitchFamily="34" charset="0"/>
              <a:cs typeface="Angsana New" pitchFamily="18" charset="-34"/>
            </a:endParaRPr>
          </a:p>
        </p:txBody>
      </p:sp>
      <p:pic>
        <p:nvPicPr>
          <p:cNvPr id="64514" name="Picture 2" descr="http://www.hm.go.th/webhm/images/boss/nayok.jpg"/>
          <p:cNvPicPr>
            <a:picLocks noChangeAspect="1" noChangeArrowheads="1"/>
          </p:cNvPicPr>
          <p:nvPr/>
        </p:nvPicPr>
        <p:blipFill>
          <a:blip r:embed="rId2"/>
          <a:srcRect/>
          <a:stretch>
            <a:fillRect/>
          </a:stretch>
        </p:blipFill>
        <p:spPr bwMode="auto">
          <a:xfrm>
            <a:off x="4214810" y="1214422"/>
            <a:ext cx="1266825" cy="1905000"/>
          </a:xfrm>
          <a:prstGeom prst="rect">
            <a:avLst/>
          </a:prstGeom>
          <a:noFill/>
        </p:spPr>
      </p:pic>
      <p:pic>
        <p:nvPicPr>
          <p:cNvPr id="64515" name="Picture 3" descr="http://www.hm.go.th/webhm/images/boss/thum.jpg"/>
          <p:cNvPicPr>
            <a:picLocks noChangeAspect="1" noChangeArrowheads="1"/>
          </p:cNvPicPr>
          <p:nvPr/>
        </p:nvPicPr>
        <p:blipFill>
          <a:blip r:embed="rId3"/>
          <a:srcRect/>
          <a:stretch>
            <a:fillRect/>
          </a:stretch>
        </p:blipFill>
        <p:spPr bwMode="auto">
          <a:xfrm>
            <a:off x="1857356" y="2071678"/>
            <a:ext cx="1266826" cy="1905001"/>
          </a:xfrm>
          <a:prstGeom prst="rect">
            <a:avLst/>
          </a:prstGeom>
          <a:noFill/>
        </p:spPr>
      </p:pic>
      <p:pic>
        <p:nvPicPr>
          <p:cNvPr id="64516" name="Picture 4" descr="http://www.hm.go.th/webhm/images/boss/chi.jpg"/>
          <p:cNvPicPr>
            <a:picLocks noChangeAspect="1" noChangeArrowheads="1"/>
          </p:cNvPicPr>
          <p:nvPr/>
        </p:nvPicPr>
        <p:blipFill>
          <a:blip r:embed="rId4"/>
          <a:srcRect/>
          <a:stretch>
            <a:fillRect/>
          </a:stretch>
        </p:blipFill>
        <p:spPr bwMode="auto">
          <a:xfrm>
            <a:off x="6072198" y="2214554"/>
            <a:ext cx="1266825" cy="1905001"/>
          </a:xfrm>
          <a:prstGeom prst="rect">
            <a:avLst/>
          </a:prstGeom>
          <a:noFill/>
        </p:spPr>
      </p:pic>
      <p:pic>
        <p:nvPicPr>
          <p:cNvPr id="64517" name="Picture 5" descr="http://www.hm.go.th/webhm/images/boss/leyka.jpg"/>
          <p:cNvPicPr>
            <a:picLocks noChangeAspect="1" noChangeArrowheads="1"/>
          </p:cNvPicPr>
          <p:nvPr/>
        </p:nvPicPr>
        <p:blipFill>
          <a:blip r:embed="rId5"/>
          <a:srcRect/>
          <a:stretch>
            <a:fillRect/>
          </a:stretch>
        </p:blipFill>
        <p:spPr bwMode="auto">
          <a:xfrm>
            <a:off x="4143372" y="4000504"/>
            <a:ext cx="1266825" cy="1905000"/>
          </a:xfrm>
          <a:prstGeom prst="rect">
            <a:avLst/>
          </a:prstGeom>
          <a:noFill/>
        </p:spPr>
      </p:pic>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http://www.hm.go.th/webhm/images/spa/s2.jpg"/>
          <p:cNvPicPr>
            <a:picLocks noChangeAspect="1" noChangeArrowheads="1"/>
          </p:cNvPicPr>
          <p:nvPr/>
        </p:nvPicPr>
        <p:blipFill>
          <a:blip r:embed="rId2"/>
          <a:srcRect/>
          <a:stretch>
            <a:fillRect/>
          </a:stretch>
        </p:blipFill>
        <p:spPr bwMode="auto">
          <a:xfrm>
            <a:off x="3143240" y="2928934"/>
            <a:ext cx="1304925" cy="1943100"/>
          </a:xfrm>
          <a:prstGeom prst="rect">
            <a:avLst/>
          </a:prstGeom>
          <a:noFill/>
        </p:spPr>
      </p:pic>
      <p:pic>
        <p:nvPicPr>
          <p:cNvPr id="62468" name="Picture 4" descr="http://www.hm.go.th/webhm/images/spa/s3.jpg"/>
          <p:cNvPicPr>
            <a:picLocks noChangeAspect="1" noChangeArrowheads="1"/>
          </p:cNvPicPr>
          <p:nvPr/>
        </p:nvPicPr>
        <p:blipFill>
          <a:blip r:embed="rId3"/>
          <a:srcRect/>
          <a:stretch>
            <a:fillRect/>
          </a:stretch>
        </p:blipFill>
        <p:spPr bwMode="auto">
          <a:xfrm>
            <a:off x="5000628" y="2000240"/>
            <a:ext cx="1304925" cy="1943100"/>
          </a:xfrm>
          <a:prstGeom prst="rect">
            <a:avLst/>
          </a:prstGeom>
          <a:noFill/>
        </p:spPr>
      </p:pic>
      <p:pic>
        <p:nvPicPr>
          <p:cNvPr id="62466" name="Picture 2" descr="http://www.hm.go.th/webhm/images/spa/s1.jpg"/>
          <p:cNvPicPr>
            <a:picLocks noChangeAspect="1" noChangeArrowheads="1"/>
          </p:cNvPicPr>
          <p:nvPr/>
        </p:nvPicPr>
        <p:blipFill>
          <a:blip r:embed="rId4"/>
          <a:srcRect/>
          <a:stretch>
            <a:fillRect/>
          </a:stretch>
        </p:blipFill>
        <p:spPr bwMode="auto">
          <a:xfrm>
            <a:off x="3071802" y="1000108"/>
            <a:ext cx="1304925" cy="1943101"/>
          </a:xfrm>
          <a:prstGeom prst="rect">
            <a:avLst/>
          </a:prstGeom>
          <a:noFill/>
        </p:spPr>
      </p:pic>
      <p:sp>
        <p:nvSpPr>
          <p:cNvPr id="5" name="สี่เหลี่ยมผืนผ้า 4"/>
          <p:cNvSpPr/>
          <p:nvPr/>
        </p:nvSpPr>
        <p:spPr>
          <a:xfrm>
            <a:off x="3143240" y="500042"/>
            <a:ext cx="1079142" cy="523220"/>
          </a:xfrm>
          <a:prstGeom prst="rect">
            <a:avLst/>
          </a:prstGeom>
        </p:spPr>
        <p:txBody>
          <a:bodyPr wrap="none">
            <a:spAutoFit/>
          </a:bodyPr>
          <a:lstStyle/>
          <a:p>
            <a:r>
              <a:rPr lang="th-TH" b="1" dirty="0"/>
              <a:t>ฝ่ายสภา</a:t>
            </a:r>
            <a:endParaRPr lang="th-TH" dirty="0"/>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CE781303-5222-4D29-9497-28280B7C73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764704"/>
            <a:ext cx="7499350" cy="3992674"/>
          </a:xfrm>
        </p:spPr>
      </p:pic>
    </p:spTree>
    <p:extLst>
      <p:ext uri="{BB962C8B-B14F-4D97-AF65-F5344CB8AC3E}">
        <p14:creationId xmlns:p14="http://schemas.microsoft.com/office/powerpoint/2010/main" val="2280739824"/>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34" name="Rectangle 46"/>
          <p:cNvSpPr>
            <a:spLocks noChangeArrowheads="1"/>
          </p:cNvSpPr>
          <p:nvPr/>
        </p:nvSpPr>
        <p:spPr bwMode="auto">
          <a:xfrm>
            <a:off x="0" y="0"/>
            <a:ext cx="9144000" cy="457200"/>
          </a:xfrm>
          <a:prstGeom prst="rect">
            <a:avLst/>
          </a:prstGeom>
          <a:solidFill>
            <a:srgbClr val="F3F3F3"/>
          </a:solidFill>
          <a:ln w="9525">
            <a:noFill/>
            <a:miter lim="800000"/>
            <a:headEnd/>
            <a:tailEnd/>
          </a:ln>
          <a:effectLst/>
        </p:spPr>
        <p:txBody>
          <a:bodyPr vert="horz" wrap="none" lIns="7935" tIns="25392" rIns="7935" bIns="2539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300" b="1" i="0" u="none" strike="noStrike" cap="none" normalizeH="0" baseline="0">
                <a:ln>
                  <a:noFill/>
                </a:ln>
                <a:solidFill>
                  <a:schemeClr val="tx1"/>
                </a:solidFill>
                <a:effectLst/>
                <a:latin typeface="Arial" pitchFamily="34" charset="0"/>
                <a:cs typeface="Angsana New" pitchFamily="18" charset="-34"/>
              </a:rPr>
              <a:t>ฝ่ายสภา</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1" i="0" u="none" strike="noStrike" cap="none" normalizeH="0" baseline="0">
                <a:ln>
                  <a:noFill/>
                </a:ln>
                <a:solidFill>
                  <a:srgbClr val="000000"/>
                </a:solidFill>
                <a:effectLst/>
                <a:latin typeface="Arial" pitchFamily="34" charset="0"/>
                <a:cs typeface="Angsana New" pitchFamily="18" charset="-34"/>
              </a:rPr>
              <a:t>อัพเดทล่าสุดเมือ: วันพฤหัสบดี, 27 ตุลาคม 2559 09:58</a:t>
            </a:r>
            <a:r>
              <a:rPr kumimoji="0" lang="th-TH" sz="900" b="0" i="0" u="none" strike="noStrike" cap="none" normalizeH="0" baseline="0">
                <a:ln>
                  <a:noFill/>
                </a:ln>
                <a:solidFill>
                  <a:schemeClr val="tx1"/>
                </a:solidFill>
                <a:effectLst/>
                <a:latin typeface="Arial" pitchFamily="34" charset="0"/>
                <a:cs typeface="Angsana New" pitchFamily="18" charset="-34"/>
              </a:rPr>
              <a:t> | </a:t>
            </a:r>
            <a:r>
              <a:rPr kumimoji="0" lang="th-TH" sz="800" b="1" i="0" u="none" strike="noStrike" cap="none" normalizeH="0" baseline="0">
                <a:ln>
                  <a:noFill/>
                </a:ln>
                <a:solidFill>
                  <a:srgbClr val="000000"/>
                </a:solidFill>
                <a:effectLst/>
                <a:latin typeface="Arial" pitchFamily="34" charset="0"/>
                <a:cs typeface="Angsana New" pitchFamily="18" charset="-34"/>
              </a:rPr>
              <a:t>เผยแพร่เมื่อ: วันพฤหัสบดี, 20 พฤศจิกายน 2557 17:31</a:t>
            </a:r>
            <a:r>
              <a:rPr kumimoji="0" lang="th-TH" sz="900" b="0" i="0" u="none" strike="noStrike" cap="none" normalizeH="0" baseline="0">
                <a:ln>
                  <a:noFill/>
                </a:ln>
                <a:solidFill>
                  <a:schemeClr val="tx1"/>
                </a:solidFill>
                <a:effectLst/>
                <a:latin typeface="Arial" pitchFamily="34" charset="0"/>
                <a:cs typeface="Angsana New" pitchFamily="18" charset="-34"/>
              </a:rPr>
              <a:t> | </a:t>
            </a:r>
            <a:r>
              <a:rPr kumimoji="0" lang="th-TH" sz="800" b="1" i="0" u="none" strike="noStrike" cap="none" normalizeH="0" baseline="0">
                <a:ln>
                  <a:noFill/>
                </a:ln>
                <a:solidFill>
                  <a:srgbClr val="000000"/>
                </a:solidFill>
                <a:effectLst/>
                <a:latin typeface="Arial" pitchFamily="34" charset="0"/>
                <a:cs typeface="Angsana New" pitchFamily="18" charset="-34"/>
              </a:rPr>
              <a:t>เขียนโดย Super User</a:t>
            </a:r>
            <a:r>
              <a:rPr kumimoji="0" lang="th-TH" sz="900" b="0" i="0" u="none" strike="noStrike" cap="none" normalizeH="0" baseline="0">
                <a:ln>
                  <a:noFill/>
                </a:ln>
                <a:solidFill>
                  <a:schemeClr val="tx1"/>
                </a:solidFill>
                <a:effectLst/>
                <a:latin typeface="Arial" pitchFamily="34" charset="0"/>
                <a:cs typeface="Angsana New" pitchFamily="18" charset="-34"/>
              </a:rPr>
              <a:t> | ฮิต: 614</a:t>
            </a:r>
            <a:endParaRPr kumimoji="0" lang="th-TH" sz="2800" b="0" i="0" u="none" strike="noStrike" cap="none" normalizeH="0" baseline="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1200" b="1" i="0" u="none" strike="noStrike" cap="none" normalizeH="0" baseline="0">
                <a:ln>
                  <a:noFill/>
                </a:ln>
                <a:solidFill>
                  <a:srgbClr val="000000"/>
                </a:solidFill>
                <a:effectLst/>
                <a:latin typeface="Arial" pitchFamily="34" charset="0"/>
                <a:cs typeface="Angsana New" pitchFamily="18" charset="-34"/>
              </a:rPr>
              <a:t>สมาชิกสภา อบต</a:t>
            </a:r>
            <a:r>
              <a:rPr kumimoji="0" lang="th-TH" sz="800" b="1" i="0" u="none" strike="noStrike" cap="none" normalizeH="0" baseline="0">
                <a:ln>
                  <a:noFill/>
                </a:ln>
                <a:solidFill>
                  <a:srgbClr val="800080"/>
                </a:solidFill>
                <a:effectLst/>
                <a:latin typeface="Arial" pitchFamily="34" charset="0"/>
                <a:cs typeface="Angsana New" pitchFamily="18" charset="-34"/>
              </a:rPr>
              <a:t>.</a:t>
            </a:r>
            <a:endParaRPr kumimoji="0" lang="th-TH" sz="800" b="0" i="0" u="none" strike="noStrike" cap="none" normalizeH="0" baseline="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r>
              <a:rPr kumimoji="0" lang="th-TH" sz="12000" b="0" i="0" u="none" strike="noStrike" cap="none" normalizeH="0" baseline="0">
                <a:ln>
                  <a:noFill/>
                </a:ln>
                <a:solidFill>
                  <a:schemeClr val="tx1"/>
                </a:solidFill>
                <a:effectLst/>
                <a:latin typeface="Arial" pitchFamily="34" charset="0"/>
                <a:cs typeface="Angsana New" pitchFamily="18" charset="-34"/>
              </a:rPr>
              <a:t> </a:t>
            </a:r>
            <a:r>
              <a:rPr kumimoji="0" lang="th-TH" sz="800" b="0" i="0" u="none" strike="noStrike" cap="none" normalizeH="0" baseline="0">
                <a:ln>
                  <a:noFill/>
                </a:ln>
                <a:solidFill>
                  <a:schemeClr val="tx1"/>
                </a:solidFill>
                <a:effectLst/>
                <a:latin typeface="Arial" pitchFamily="34" charset="0"/>
                <a:cs typeface="Angsana New" pitchFamily="18" charset="-34"/>
              </a:rPr>
              <a:t> </a:t>
            </a:r>
            <a:endParaRPr kumimoji="0" lang="th-TH" sz="12000" b="0" i="0" u="none" strike="noStrike" cap="none" normalizeH="0" baseline="0">
              <a:ln>
                <a:noFill/>
              </a:ln>
              <a:solidFill>
                <a:schemeClr val="tx1"/>
              </a:solidFill>
              <a:effectLst/>
              <a:latin typeface="Arial" pitchFamily="34" charset="0"/>
              <a:cs typeface="Angsana New" pitchFamily="18" charset="-34"/>
            </a:endParaRPr>
          </a:p>
        </p:txBody>
      </p:sp>
      <p:pic>
        <p:nvPicPr>
          <p:cNvPr id="63535" name="Picture 47" descr="http://www.hm.go.th/webhm/images/spa/s1.jpg"/>
          <p:cNvPicPr>
            <a:picLocks noChangeAspect="1" noChangeArrowheads="1"/>
          </p:cNvPicPr>
          <p:nvPr/>
        </p:nvPicPr>
        <p:blipFill>
          <a:blip r:embed="rId2"/>
          <a:srcRect/>
          <a:stretch>
            <a:fillRect/>
          </a:stretch>
        </p:blipFill>
        <p:spPr bwMode="auto">
          <a:xfrm>
            <a:off x="0" y="-1752600"/>
            <a:ext cx="1304925" cy="1943100"/>
          </a:xfrm>
          <a:prstGeom prst="rect">
            <a:avLst/>
          </a:prstGeom>
          <a:noFill/>
        </p:spPr>
      </p:pic>
      <p:pic>
        <p:nvPicPr>
          <p:cNvPr id="63536" name="Picture 48" descr="http://www.hm.go.th/webhm/images/spa/s2.jpg"/>
          <p:cNvPicPr>
            <a:picLocks noChangeAspect="1" noChangeArrowheads="1"/>
          </p:cNvPicPr>
          <p:nvPr/>
        </p:nvPicPr>
        <p:blipFill>
          <a:blip r:embed="rId3"/>
          <a:srcRect/>
          <a:stretch>
            <a:fillRect/>
          </a:stretch>
        </p:blipFill>
        <p:spPr bwMode="auto">
          <a:xfrm>
            <a:off x="0" y="-1630363"/>
            <a:ext cx="1304925" cy="1943101"/>
          </a:xfrm>
          <a:prstGeom prst="rect">
            <a:avLst/>
          </a:prstGeom>
          <a:noFill/>
        </p:spPr>
      </p:pic>
      <p:pic>
        <p:nvPicPr>
          <p:cNvPr id="63537" name="Picture 49" descr="http://www.hm.go.th/webhm/images/spa/s3.jpg"/>
          <p:cNvPicPr>
            <a:picLocks noChangeAspect="1" noChangeArrowheads="1"/>
          </p:cNvPicPr>
          <p:nvPr/>
        </p:nvPicPr>
        <p:blipFill>
          <a:blip r:embed="rId4"/>
          <a:srcRect/>
          <a:stretch>
            <a:fillRect/>
          </a:stretch>
        </p:blipFill>
        <p:spPr bwMode="auto">
          <a:xfrm>
            <a:off x="0" y="-1508125"/>
            <a:ext cx="1304925" cy="1943100"/>
          </a:xfrm>
          <a:prstGeom prst="rect">
            <a:avLst/>
          </a:prstGeom>
          <a:noFill/>
        </p:spPr>
      </p:pic>
      <p:pic>
        <p:nvPicPr>
          <p:cNvPr id="63538" name="Picture 50" descr="http://www.hm.go.th/webhm/images/spa/s101.jpg"/>
          <p:cNvPicPr>
            <a:picLocks noChangeAspect="1" noChangeArrowheads="1"/>
          </p:cNvPicPr>
          <p:nvPr/>
        </p:nvPicPr>
        <p:blipFill>
          <a:blip r:embed="rId5"/>
          <a:srcRect/>
          <a:stretch>
            <a:fillRect/>
          </a:stretch>
        </p:blipFill>
        <p:spPr bwMode="auto">
          <a:xfrm>
            <a:off x="1000100" y="1000108"/>
            <a:ext cx="1266825" cy="1905001"/>
          </a:xfrm>
          <a:prstGeom prst="rect">
            <a:avLst/>
          </a:prstGeom>
          <a:noFill/>
        </p:spPr>
      </p:pic>
      <p:pic>
        <p:nvPicPr>
          <p:cNvPr id="63539" name="Picture 51" descr="http://www.hm.go.th/webhm/images/spa/sbt102.jpg"/>
          <p:cNvPicPr>
            <a:picLocks noChangeAspect="1" noChangeArrowheads="1"/>
          </p:cNvPicPr>
          <p:nvPr/>
        </p:nvPicPr>
        <p:blipFill>
          <a:blip r:embed="rId6"/>
          <a:srcRect/>
          <a:stretch>
            <a:fillRect/>
          </a:stretch>
        </p:blipFill>
        <p:spPr bwMode="auto">
          <a:xfrm>
            <a:off x="2357422" y="1071546"/>
            <a:ext cx="1266825" cy="1905001"/>
          </a:xfrm>
          <a:prstGeom prst="rect">
            <a:avLst/>
          </a:prstGeom>
          <a:noFill/>
        </p:spPr>
      </p:pic>
      <p:pic>
        <p:nvPicPr>
          <p:cNvPr id="63540" name="Picture 52" descr="http://www.hm.go.th/webhm/images/spa/sbt201.jpg"/>
          <p:cNvPicPr>
            <a:picLocks noChangeAspect="1" noChangeArrowheads="1"/>
          </p:cNvPicPr>
          <p:nvPr/>
        </p:nvPicPr>
        <p:blipFill>
          <a:blip r:embed="rId7"/>
          <a:srcRect/>
          <a:stretch>
            <a:fillRect/>
          </a:stretch>
        </p:blipFill>
        <p:spPr bwMode="auto">
          <a:xfrm>
            <a:off x="3571868" y="1071546"/>
            <a:ext cx="1266825" cy="1905001"/>
          </a:xfrm>
          <a:prstGeom prst="rect">
            <a:avLst/>
          </a:prstGeom>
          <a:noFill/>
        </p:spPr>
      </p:pic>
      <p:pic>
        <p:nvPicPr>
          <p:cNvPr id="63541" name="Picture 53" descr="http://www.hm.go.th/webhm/images/spa/sbt202.jpg"/>
          <p:cNvPicPr>
            <a:picLocks noChangeAspect="1" noChangeArrowheads="1"/>
          </p:cNvPicPr>
          <p:nvPr/>
        </p:nvPicPr>
        <p:blipFill>
          <a:blip r:embed="rId8"/>
          <a:srcRect/>
          <a:stretch>
            <a:fillRect/>
          </a:stretch>
        </p:blipFill>
        <p:spPr bwMode="auto">
          <a:xfrm>
            <a:off x="4857752" y="1071546"/>
            <a:ext cx="1266825" cy="1905001"/>
          </a:xfrm>
          <a:prstGeom prst="rect">
            <a:avLst/>
          </a:prstGeom>
          <a:noFill/>
        </p:spPr>
      </p:pic>
      <p:pic>
        <p:nvPicPr>
          <p:cNvPr id="63542" name="Picture 54" descr="http://www.hm.go.th/webhm/images/spa/sbt301.jpg"/>
          <p:cNvPicPr>
            <a:picLocks noChangeAspect="1" noChangeArrowheads="1"/>
          </p:cNvPicPr>
          <p:nvPr/>
        </p:nvPicPr>
        <p:blipFill>
          <a:blip r:embed="rId9"/>
          <a:srcRect/>
          <a:stretch>
            <a:fillRect/>
          </a:stretch>
        </p:blipFill>
        <p:spPr bwMode="auto">
          <a:xfrm>
            <a:off x="6072198" y="1071546"/>
            <a:ext cx="1266826" cy="1905001"/>
          </a:xfrm>
          <a:prstGeom prst="rect">
            <a:avLst/>
          </a:prstGeom>
          <a:noFill/>
        </p:spPr>
      </p:pic>
      <p:pic>
        <p:nvPicPr>
          <p:cNvPr id="63543" name="Picture 55" descr="http://www.hm.go.th/webhm/images/spa/sbt302.jpg"/>
          <p:cNvPicPr>
            <a:picLocks noChangeAspect="1" noChangeArrowheads="1"/>
          </p:cNvPicPr>
          <p:nvPr/>
        </p:nvPicPr>
        <p:blipFill>
          <a:blip r:embed="rId10"/>
          <a:srcRect/>
          <a:stretch>
            <a:fillRect/>
          </a:stretch>
        </p:blipFill>
        <p:spPr bwMode="auto">
          <a:xfrm>
            <a:off x="7358082" y="1071546"/>
            <a:ext cx="1266825" cy="1905001"/>
          </a:xfrm>
          <a:prstGeom prst="rect">
            <a:avLst/>
          </a:prstGeom>
          <a:noFill/>
        </p:spPr>
      </p:pic>
      <p:pic>
        <p:nvPicPr>
          <p:cNvPr id="63544" name="Picture 56" descr="http://www.hm.go.th/webhm/images/spa/sbt401.jpg"/>
          <p:cNvPicPr>
            <a:picLocks noChangeAspect="1" noChangeArrowheads="1"/>
          </p:cNvPicPr>
          <p:nvPr/>
        </p:nvPicPr>
        <p:blipFill>
          <a:blip r:embed="rId11"/>
          <a:srcRect/>
          <a:stretch>
            <a:fillRect/>
          </a:stretch>
        </p:blipFill>
        <p:spPr bwMode="auto">
          <a:xfrm>
            <a:off x="928662" y="2928934"/>
            <a:ext cx="1266825" cy="1905001"/>
          </a:xfrm>
          <a:prstGeom prst="rect">
            <a:avLst/>
          </a:prstGeom>
          <a:noFill/>
        </p:spPr>
      </p:pic>
      <p:pic>
        <p:nvPicPr>
          <p:cNvPr id="63545" name="Picture 57" descr="http://www.hm.go.th/webhm/images/spa/lumthan.jpg"/>
          <p:cNvPicPr>
            <a:picLocks noChangeAspect="1" noChangeArrowheads="1"/>
          </p:cNvPicPr>
          <p:nvPr/>
        </p:nvPicPr>
        <p:blipFill>
          <a:blip r:embed="rId12"/>
          <a:srcRect/>
          <a:stretch>
            <a:fillRect/>
          </a:stretch>
        </p:blipFill>
        <p:spPr bwMode="auto">
          <a:xfrm>
            <a:off x="2214546" y="2857496"/>
            <a:ext cx="1266825" cy="1905001"/>
          </a:xfrm>
          <a:prstGeom prst="rect">
            <a:avLst/>
          </a:prstGeom>
          <a:noFill/>
        </p:spPr>
      </p:pic>
      <p:pic>
        <p:nvPicPr>
          <p:cNvPr id="63546" name="Picture 58" descr="http://www.hm.go.th/webhm/images/spa/sbt501.jpg"/>
          <p:cNvPicPr>
            <a:picLocks noChangeAspect="1" noChangeArrowheads="1"/>
          </p:cNvPicPr>
          <p:nvPr/>
        </p:nvPicPr>
        <p:blipFill>
          <a:blip r:embed="rId13"/>
          <a:srcRect/>
          <a:stretch>
            <a:fillRect/>
          </a:stretch>
        </p:blipFill>
        <p:spPr bwMode="auto">
          <a:xfrm>
            <a:off x="3500430" y="2928934"/>
            <a:ext cx="1266825" cy="1905001"/>
          </a:xfrm>
          <a:prstGeom prst="rect">
            <a:avLst/>
          </a:prstGeom>
          <a:noFill/>
        </p:spPr>
      </p:pic>
      <p:pic>
        <p:nvPicPr>
          <p:cNvPr id="63547" name="Picture 59" descr="http://www.hm.go.th/webhm/images/spa/sbt502.jpg"/>
          <p:cNvPicPr>
            <a:picLocks noChangeAspect="1" noChangeArrowheads="1"/>
          </p:cNvPicPr>
          <p:nvPr/>
        </p:nvPicPr>
        <p:blipFill>
          <a:blip r:embed="rId14"/>
          <a:srcRect/>
          <a:stretch>
            <a:fillRect/>
          </a:stretch>
        </p:blipFill>
        <p:spPr bwMode="auto">
          <a:xfrm>
            <a:off x="5072066" y="2928934"/>
            <a:ext cx="1266825" cy="1905001"/>
          </a:xfrm>
          <a:prstGeom prst="rect">
            <a:avLst/>
          </a:prstGeom>
          <a:noFill/>
        </p:spPr>
      </p:pic>
      <p:pic>
        <p:nvPicPr>
          <p:cNvPr id="63548" name="Picture 60" descr="http://www.hm.go.th/webhm/images/spa/sbt602.jpg"/>
          <p:cNvPicPr>
            <a:picLocks noChangeAspect="1" noChangeArrowheads="1"/>
          </p:cNvPicPr>
          <p:nvPr/>
        </p:nvPicPr>
        <p:blipFill>
          <a:blip r:embed="rId15"/>
          <a:srcRect/>
          <a:stretch>
            <a:fillRect/>
          </a:stretch>
        </p:blipFill>
        <p:spPr bwMode="auto">
          <a:xfrm>
            <a:off x="6215074" y="2928934"/>
            <a:ext cx="1266825" cy="1905001"/>
          </a:xfrm>
          <a:prstGeom prst="rect">
            <a:avLst/>
          </a:prstGeom>
          <a:noFill/>
        </p:spPr>
      </p:pic>
      <p:pic>
        <p:nvPicPr>
          <p:cNvPr id="63549" name="Picture 61" descr="http://www.hm.go.th/webhm/images/spa/sbt601.jpg"/>
          <p:cNvPicPr>
            <a:picLocks noChangeAspect="1" noChangeArrowheads="1"/>
          </p:cNvPicPr>
          <p:nvPr/>
        </p:nvPicPr>
        <p:blipFill>
          <a:blip r:embed="rId16"/>
          <a:srcRect/>
          <a:stretch>
            <a:fillRect/>
          </a:stretch>
        </p:blipFill>
        <p:spPr bwMode="auto">
          <a:xfrm>
            <a:off x="7572396" y="2857496"/>
            <a:ext cx="1266825" cy="1905001"/>
          </a:xfrm>
          <a:prstGeom prst="rect">
            <a:avLst/>
          </a:prstGeom>
          <a:noFill/>
        </p:spPr>
      </p:pic>
      <p:pic>
        <p:nvPicPr>
          <p:cNvPr id="63550" name="Picture 62" descr="http://www.hm.go.th/webhm/images/spa/sbt701.jpg"/>
          <p:cNvPicPr>
            <a:picLocks noChangeAspect="1" noChangeArrowheads="1"/>
          </p:cNvPicPr>
          <p:nvPr/>
        </p:nvPicPr>
        <p:blipFill>
          <a:blip r:embed="rId17"/>
          <a:srcRect/>
          <a:stretch>
            <a:fillRect/>
          </a:stretch>
        </p:blipFill>
        <p:spPr bwMode="auto">
          <a:xfrm>
            <a:off x="928662" y="4953000"/>
            <a:ext cx="1266825" cy="1905000"/>
          </a:xfrm>
          <a:prstGeom prst="rect">
            <a:avLst/>
          </a:prstGeom>
          <a:noFill/>
        </p:spPr>
      </p:pic>
      <p:pic>
        <p:nvPicPr>
          <p:cNvPr id="63551" name="Picture 63" descr="http://www.hm.go.th/webhm/images/spa/sbt702.jpg"/>
          <p:cNvPicPr>
            <a:picLocks noChangeAspect="1" noChangeArrowheads="1"/>
          </p:cNvPicPr>
          <p:nvPr/>
        </p:nvPicPr>
        <p:blipFill>
          <a:blip r:embed="rId18"/>
          <a:srcRect/>
          <a:stretch>
            <a:fillRect/>
          </a:stretch>
        </p:blipFill>
        <p:spPr bwMode="auto">
          <a:xfrm>
            <a:off x="2285984" y="4953000"/>
            <a:ext cx="1266826" cy="1905000"/>
          </a:xfrm>
          <a:prstGeom prst="rect">
            <a:avLst/>
          </a:prstGeom>
          <a:noFill/>
        </p:spPr>
      </p:pic>
      <p:pic>
        <p:nvPicPr>
          <p:cNvPr id="63552" name="Picture 64" descr="http://www.hm.go.th/webhm/images/spa/sbt801.jpg"/>
          <p:cNvPicPr>
            <a:picLocks noChangeAspect="1" noChangeArrowheads="1"/>
          </p:cNvPicPr>
          <p:nvPr/>
        </p:nvPicPr>
        <p:blipFill>
          <a:blip r:embed="rId19"/>
          <a:srcRect/>
          <a:stretch>
            <a:fillRect/>
          </a:stretch>
        </p:blipFill>
        <p:spPr bwMode="auto">
          <a:xfrm>
            <a:off x="3714744" y="4953000"/>
            <a:ext cx="1266825" cy="1905000"/>
          </a:xfrm>
          <a:prstGeom prst="rect">
            <a:avLst/>
          </a:prstGeom>
          <a:noFill/>
        </p:spPr>
      </p:pic>
      <p:pic>
        <p:nvPicPr>
          <p:cNvPr id="63553" name="Picture 65" descr="http://www.hm.go.th/webhm/images/spa/sbt802.jpg"/>
          <p:cNvPicPr>
            <a:picLocks noChangeAspect="1" noChangeArrowheads="1"/>
          </p:cNvPicPr>
          <p:nvPr/>
        </p:nvPicPr>
        <p:blipFill>
          <a:blip r:embed="rId20"/>
          <a:srcRect/>
          <a:stretch>
            <a:fillRect/>
          </a:stretch>
        </p:blipFill>
        <p:spPr bwMode="auto">
          <a:xfrm>
            <a:off x="5000628" y="4953000"/>
            <a:ext cx="1266825" cy="1905000"/>
          </a:xfrm>
          <a:prstGeom prst="rect">
            <a:avLst/>
          </a:prstGeom>
          <a:noFill/>
        </p:spPr>
      </p:pic>
      <p:pic>
        <p:nvPicPr>
          <p:cNvPr id="63554" name="Picture 66" descr="http://www.hm.go.th/webhm/images/spa/sbt901.jpg"/>
          <p:cNvPicPr>
            <a:picLocks noChangeAspect="1" noChangeArrowheads="1"/>
          </p:cNvPicPr>
          <p:nvPr/>
        </p:nvPicPr>
        <p:blipFill>
          <a:blip r:embed="rId21"/>
          <a:srcRect/>
          <a:stretch>
            <a:fillRect/>
          </a:stretch>
        </p:blipFill>
        <p:spPr bwMode="auto">
          <a:xfrm>
            <a:off x="6286512" y="4953000"/>
            <a:ext cx="1266825" cy="1905000"/>
          </a:xfrm>
          <a:prstGeom prst="rect">
            <a:avLst/>
          </a:prstGeom>
          <a:noFill/>
        </p:spPr>
      </p:pic>
      <p:pic>
        <p:nvPicPr>
          <p:cNvPr id="63555" name="Picture 67" descr="http://www.hm.go.th/webhm/images/spa/sbt902.jpg"/>
          <p:cNvPicPr>
            <a:picLocks noChangeAspect="1" noChangeArrowheads="1"/>
          </p:cNvPicPr>
          <p:nvPr/>
        </p:nvPicPr>
        <p:blipFill>
          <a:blip r:embed="rId22"/>
          <a:srcRect/>
          <a:stretch>
            <a:fillRect/>
          </a:stretch>
        </p:blipFill>
        <p:spPr bwMode="auto">
          <a:xfrm>
            <a:off x="7715272" y="4953000"/>
            <a:ext cx="1266825" cy="1905000"/>
          </a:xfrm>
          <a:prstGeom prst="rect">
            <a:avLst/>
          </a:prstGeom>
          <a:noFill/>
        </p:spPr>
      </p:pic>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857620" y="142852"/>
            <a:ext cx="1569335" cy="789944"/>
          </a:xfrm>
          <a:prstGeom prst="rect">
            <a:avLst/>
          </a:prstGeom>
          <a:noFill/>
          <a:ln w="9525">
            <a:noFill/>
            <a:miter lim="800000"/>
            <a:headEnd/>
            <a:tailEnd/>
          </a:ln>
          <a:effectLst/>
        </p:spPr>
        <p:txBody>
          <a:bodyPr vert="horz" wrap="none" lIns="7935" tIns="25392" rIns="7935" bIns="2539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rgbClr val="800080"/>
                </a:solidFill>
                <a:effectLst/>
                <a:latin typeface="Arial" pitchFamily="34" charset="0"/>
                <a:cs typeface="Angsana New" pitchFamily="18" charset="-34"/>
              </a:rPr>
              <a:t>บุคลากรสำนักปลัด</a:t>
            </a:r>
            <a:endParaRPr kumimoji="0" lang="th-TH" sz="3200" b="1"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endParaRPr kumimoji="0" lang="th-TH" sz="12000" b="0" i="0" u="none" strike="noStrike" cap="none" normalizeH="0" baseline="0" dirty="0">
              <a:ln>
                <a:noFill/>
              </a:ln>
              <a:solidFill>
                <a:schemeClr val="tx1"/>
              </a:solidFill>
              <a:effectLst/>
              <a:latin typeface="Arial" pitchFamily="34" charset="0"/>
              <a:cs typeface="Angsana New" pitchFamily="18" charset="-34"/>
            </a:endParaRPr>
          </a:p>
        </p:txBody>
      </p:sp>
      <p:pic>
        <p:nvPicPr>
          <p:cNvPr id="61442" name="Picture 2" descr="http://www.hm.go.th/webhm/images/plad/phalud.jpg"/>
          <p:cNvPicPr>
            <a:picLocks noChangeAspect="1" noChangeArrowheads="1"/>
          </p:cNvPicPr>
          <p:nvPr/>
        </p:nvPicPr>
        <p:blipFill>
          <a:blip r:embed="rId2"/>
          <a:srcRect/>
          <a:stretch>
            <a:fillRect/>
          </a:stretch>
        </p:blipFill>
        <p:spPr bwMode="auto">
          <a:xfrm>
            <a:off x="4143372" y="714356"/>
            <a:ext cx="1266825" cy="1905001"/>
          </a:xfrm>
          <a:prstGeom prst="rect">
            <a:avLst/>
          </a:prstGeom>
          <a:noFill/>
        </p:spPr>
      </p:pic>
      <p:pic>
        <p:nvPicPr>
          <p:cNvPr id="61443" name="Picture 3" descr="http://www.hm.go.th/webhm/images/plad/mee.jpg"/>
          <p:cNvPicPr>
            <a:picLocks noChangeAspect="1" noChangeArrowheads="1"/>
          </p:cNvPicPr>
          <p:nvPr/>
        </p:nvPicPr>
        <p:blipFill>
          <a:blip r:embed="rId3"/>
          <a:srcRect/>
          <a:stretch>
            <a:fillRect/>
          </a:stretch>
        </p:blipFill>
        <p:spPr bwMode="auto">
          <a:xfrm>
            <a:off x="2786050" y="1714488"/>
            <a:ext cx="1266825" cy="1905000"/>
          </a:xfrm>
          <a:prstGeom prst="rect">
            <a:avLst/>
          </a:prstGeom>
          <a:noFill/>
        </p:spPr>
      </p:pic>
      <p:pic>
        <p:nvPicPr>
          <p:cNvPr id="61450" name="Picture 10" descr="http://www.hm.go.th/webhm/images/plad/noi2.jpg"/>
          <p:cNvPicPr>
            <a:picLocks noChangeAspect="1" noChangeArrowheads="1"/>
          </p:cNvPicPr>
          <p:nvPr/>
        </p:nvPicPr>
        <p:blipFill>
          <a:blip r:embed="rId4"/>
          <a:srcRect/>
          <a:stretch>
            <a:fillRect/>
          </a:stretch>
        </p:blipFill>
        <p:spPr bwMode="auto">
          <a:xfrm>
            <a:off x="4357686" y="3571876"/>
            <a:ext cx="1266825" cy="1905000"/>
          </a:xfrm>
          <a:prstGeom prst="rect">
            <a:avLst/>
          </a:prstGeom>
          <a:noFill/>
        </p:spPr>
      </p:pic>
      <p:pic>
        <p:nvPicPr>
          <p:cNvPr id="61451" name="Picture 11" descr="http://www.hm.go.th/webhm/images/plad/chalong.jpg"/>
          <p:cNvPicPr>
            <a:picLocks noChangeAspect="1" noChangeArrowheads="1"/>
          </p:cNvPicPr>
          <p:nvPr/>
        </p:nvPicPr>
        <p:blipFill>
          <a:blip r:embed="rId5"/>
          <a:srcRect/>
          <a:stretch>
            <a:fillRect/>
          </a:stretch>
        </p:blipFill>
        <p:spPr bwMode="auto">
          <a:xfrm>
            <a:off x="5643570" y="3571876"/>
            <a:ext cx="1266825" cy="1905000"/>
          </a:xfrm>
          <a:prstGeom prst="rect">
            <a:avLst/>
          </a:prstGeom>
          <a:noFill/>
        </p:spPr>
      </p:pic>
      <p:pic>
        <p:nvPicPr>
          <p:cNvPr id="61452" name="Picture 12" descr="http://www.hm.go.th/webhm/images/plad/niy.jpg"/>
          <p:cNvPicPr>
            <a:picLocks noChangeAspect="1" noChangeArrowheads="1"/>
          </p:cNvPicPr>
          <p:nvPr/>
        </p:nvPicPr>
        <p:blipFill>
          <a:blip r:embed="rId6"/>
          <a:srcRect/>
          <a:stretch>
            <a:fillRect/>
          </a:stretch>
        </p:blipFill>
        <p:spPr bwMode="auto">
          <a:xfrm>
            <a:off x="7171398" y="3548050"/>
            <a:ext cx="1266825" cy="1905000"/>
          </a:xfrm>
          <a:prstGeom prst="rect">
            <a:avLst/>
          </a:prstGeom>
          <a:noFill/>
        </p:spPr>
      </p:pic>
      <p:pic>
        <p:nvPicPr>
          <p:cNvPr id="61448" name="Picture 8" descr="http://www.hm.go.th/webhm/images/plad/wut.jpg"/>
          <p:cNvPicPr>
            <a:picLocks noChangeAspect="1" noChangeArrowheads="1"/>
          </p:cNvPicPr>
          <p:nvPr/>
        </p:nvPicPr>
        <p:blipFill>
          <a:blip r:embed="rId7"/>
          <a:srcRect/>
          <a:stretch>
            <a:fillRect/>
          </a:stretch>
        </p:blipFill>
        <p:spPr bwMode="auto">
          <a:xfrm>
            <a:off x="190500" y="-4784725"/>
            <a:ext cx="1266825" cy="1905000"/>
          </a:xfrm>
          <a:prstGeom prst="rect">
            <a:avLst/>
          </a:prstGeom>
          <a:noFill/>
        </p:spPr>
      </p:pic>
      <p:pic>
        <p:nvPicPr>
          <p:cNvPr id="61454" name="Picture 14" descr="http://www.hm.go.th/webhm/images/plad/wut.jpg"/>
          <p:cNvPicPr>
            <a:picLocks noChangeAspect="1" noChangeArrowheads="1"/>
          </p:cNvPicPr>
          <p:nvPr/>
        </p:nvPicPr>
        <p:blipFill>
          <a:blip r:embed="rId7"/>
          <a:srcRect/>
          <a:stretch>
            <a:fillRect/>
          </a:stretch>
        </p:blipFill>
        <p:spPr bwMode="auto">
          <a:xfrm>
            <a:off x="190500" y="-4784725"/>
            <a:ext cx="1266825" cy="1905000"/>
          </a:xfrm>
          <a:prstGeom prst="rect">
            <a:avLst/>
          </a:prstGeom>
          <a:noFill/>
        </p:spPr>
      </p:pic>
      <p:pic>
        <p:nvPicPr>
          <p:cNvPr id="61460" name="Picture 20" descr="http://www.hm.go.th/webhm/images/plad/wut.jpg"/>
          <p:cNvPicPr>
            <a:picLocks noChangeAspect="1" noChangeArrowheads="1"/>
          </p:cNvPicPr>
          <p:nvPr/>
        </p:nvPicPr>
        <p:blipFill>
          <a:blip r:embed="rId7"/>
          <a:srcRect/>
          <a:stretch>
            <a:fillRect/>
          </a:stretch>
        </p:blipFill>
        <p:spPr bwMode="auto">
          <a:xfrm>
            <a:off x="1571604" y="3643314"/>
            <a:ext cx="1266825" cy="1905000"/>
          </a:xfrm>
          <a:prstGeom prst="rect">
            <a:avLst/>
          </a:prstGeom>
          <a:noFill/>
        </p:spPr>
      </p:pic>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http://www.hm.go.th/webhm/images/plad/noibag.jpg"/>
          <p:cNvPicPr>
            <a:picLocks noChangeAspect="1" noChangeArrowheads="1"/>
          </p:cNvPicPr>
          <p:nvPr/>
        </p:nvPicPr>
        <p:blipFill>
          <a:blip r:embed="rId2"/>
          <a:srcRect/>
          <a:stretch>
            <a:fillRect/>
          </a:stretch>
        </p:blipFill>
        <p:spPr bwMode="auto">
          <a:xfrm>
            <a:off x="6929454" y="1000108"/>
            <a:ext cx="1266825" cy="1905000"/>
          </a:xfrm>
          <a:prstGeom prst="rect">
            <a:avLst/>
          </a:prstGeom>
          <a:noFill/>
        </p:spPr>
      </p:pic>
      <p:pic>
        <p:nvPicPr>
          <p:cNvPr id="60420" name="Picture 4" descr="http://www.hm.go.th/webhm/images/plad/surut.jpg"/>
          <p:cNvPicPr>
            <a:picLocks noChangeAspect="1" noChangeArrowheads="1"/>
          </p:cNvPicPr>
          <p:nvPr/>
        </p:nvPicPr>
        <p:blipFill>
          <a:blip r:embed="rId3"/>
          <a:srcRect/>
          <a:stretch>
            <a:fillRect/>
          </a:stretch>
        </p:blipFill>
        <p:spPr bwMode="auto">
          <a:xfrm>
            <a:off x="1857356" y="2928934"/>
            <a:ext cx="1266825" cy="1905000"/>
          </a:xfrm>
          <a:prstGeom prst="rect">
            <a:avLst/>
          </a:prstGeom>
          <a:noFill/>
        </p:spPr>
      </p:pic>
      <p:pic>
        <p:nvPicPr>
          <p:cNvPr id="60421" name="Picture 5" descr="http://www.hm.go.th/webhm/images/plad/jed.jpg"/>
          <p:cNvPicPr>
            <a:picLocks noChangeAspect="1" noChangeArrowheads="1"/>
          </p:cNvPicPr>
          <p:nvPr/>
        </p:nvPicPr>
        <p:blipFill>
          <a:blip r:embed="rId4"/>
          <a:srcRect/>
          <a:stretch>
            <a:fillRect/>
          </a:stretch>
        </p:blipFill>
        <p:spPr bwMode="auto">
          <a:xfrm>
            <a:off x="3214678" y="3000372"/>
            <a:ext cx="1266825" cy="1905000"/>
          </a:xfrm>
          <a:prstGeom prst="rect">
            <a:avLst/>
          </a:prstGeom>
          <a:noFill/>
        </p:spPr>
      </p:pic>
      <p:pic>
        <p:nvPicPr>
          <p:cNvPr id="60422" name="Picture 6" descr="http://www.hm.go.th/webhm/images/plad/jong.jpg"/>
          <p:cNvPicPr>
            <a:picLocks noChangeAspect="1" noChangeArrowheads="1"/>
          </p:cNvPicPr>
          <p:nvPr/>
        </p:nvPicPr>
        <p:blipFill>
          <a:blip r:embed="rId5"/>
          <a:srcRect/>
          <a:stretch>
            <a:fillRect/>
          </a:stretch>
        </p:blipFill>
        <p:spPr bwMode="auto">
          <a:xfrm>
            <a:off x="4429124" y="3000372"/>
            <a:ext cx="1266825" cy="1905000"/>
          </a:xfrm>
          <a:prstGeom prst="rect">
            <a:avLst/>
          </a:prstGeom>
          <a:noFill/>
        </p:spPr>
      </p:pic>
      <p:pic>
        <p:nvPicPr>
          <p:cNvPr id="60423" name="Picture 7" descr="http://www.hm.go.th/webhm/images/plad/ping.jpg"/>
          <p:cNvPicPr>
            <a:picLocks noChangeAspect="1" noChangeArrowheads="1"/>
          </p:cNvPicPr>
          <p:nvPr/>
        </p:nvPicPr>
        <p:blipFill>
          <a:blip r:embed="rId6"/>
          <a:srcRect/>
          <a:stretch>
            <a:fillRect/>
          </a:stretch>
        </p:blipFill>
        <p:spPr bwMode="auto">
          <a:xfrm>
            <a:off x="5715008" y="2928934"/>
            <a:ext cx="1266825" cy="1905000"/>
          </a:xfrm>
          <a:prstGeom prst="rect">
            <a:avLst/>
          </a:prstGeom>
          <a:noFill/>
        </p:spPr>
      </p:pic>
      <p:pic>
        <p:nvPicPr>
          <p:cNvPr id="60424" name="Picture 8" descr="http://www.hm.go.th/webhm/images/plad/loan.jpg"/>
          <p:cNvPicPr>
            <a:picLocks noChangeAspect="1" noChangeArrowheads="1"/>
          </p:cNvPicPr>
          <p:nvPr/>
        </p:nvPicPr>
        <p:blipFill>
          <a:blip r:embed="rId7"/>
          <a:srcRect/>
          <a:stretch>
            <a:fillRect/>
          </a:stretch>
        </p:blipFill>
        <p:spPr bwMode="auto">
          <a:xfrm>
            <a:off x="7072330" y="2928934"/>
            <a:ext cx="1266825" cy="1905000"/>
          </a:xfrm>
          <a:prstGeom prst="rect">
            <a:avLst/>
          </a:prstGeom>
          <a:noFill/>
        </p:spPr>
      </p:pic>
      <p:pic>
        <p:nvPicPr>
          <p:cNvPr id="60425" name="Picture 9" descr="http://www.hm.go.th/webhm/images/plad/joy.jpg"/>
          <p:cNvPicPr>
            <a:picLocks noChangeAspect="1" noChangeArrowheads="1"/>
          </p:cNvPicPr>
          <p:nvPr/>
        </p:nvPicPr>
        <p:blipFill>
          <a:blip r:embed="rId8"/>
          <a:srcRect/>
          <a:stretch>
            <a:fillRect/>
          </a:stretch>
        </p:blipFill>
        <p:spPr bwMode="auto">
          <a:xfrm>
            <a:off x="1857356" y="4953000"/>
            <a:ext cx="1266825" cy="1905000"/>
          </a:xfrm>
          <a:prstGeom prst="rect">
            <a:avLst/>
          </a:prstGeom>
          <a:noFill/>
        </p:spPr>
      </p:pic>
      <p:pic>
        <p:nvPicPr>
          <p:cNvPr id="60418" name="Picture 2" descr="http://www.hm.go.th/webhm/images/plad/ma.jpg"/>
          <p:cNvPicPr>
            <a:picLocks noChangeAspect="1" noChangeArrowheads="1"/>
          </p:cNvPicPr>
          <p:nvPr/>
        </p:nvPicPr>
        <p:blipFill>
          <a:blip r:embed="rId9"/>
          <a:srcRect/>
          <a:stretch>
            <a:fillRect/>
          </a:stretch>
        </p:blipFill>
        <p:spPr bwMode="auto">
          <a:xfrm>
            <a:off x="5715008" y="1000108"/>
            <a:ext cx="1266825" cy="1905000"/>
          </a:xfrm>
          <a:prstGeom prst="rect">
            <a:avLst/>
          </a:prstGeom>
          <a:noFill/>
        </p:spPr>
      </p:pic>
      <p:pic>
        <p:nvPicPr>
          <p:cNvPr id="60427" name="Picture 11" descr="http://www.hm.go.th/webhm/images/plad/supanud.jpg"/>
          <p:cNvPicPr>
            <a:picLocks noChangeAspect="1" noChangeArrowheads="1"/>
          </p:cNvPicPr>
          <p:nvPr/>
        </p:nvPicPr>
        <p:blipFill>
          <a:blip r:embed="rId10"/>
          <a:srcRect/>
          <a:stretch>
            <a:fillRect/>
          </a:stretch>
        </p:blipFill>
        <p:spPr bwMode="auto">
          <a:xfrm>
            <a:off x="2000232" y="1000108"/>
            <a:ext cx="1266825" cy="1905000"/>
          </a:xfrm>
          <a:prstGeom prst="rect">
            <a:avLst/>
          </a:prstGeom>
          <a:noFill/>
        </p:spPr>
      </p:pic>
      <p:pic>
        <p:nvPicPr>
          <p:cNvPr id="60429" name="Picture 13" descr="http://www.hm.go.th/webhm/images/plad/mam.jpg"/>
          <p:cNvPicPr>
            <a:picLocks noChangeAspect="1" noChangeArrowheads="1"/>
          </p:cNvPicPr>
          <p:nvPr/>
        </p:nvPicPr>
        <p:blipFill>
          <a:blip r:embed="rId11"/>
          <a:srcRect/>
          <a:stretch>
            <a:fillRect/>
          </a:stretch>
        </p:blipFill>
        <p:spPr bwMode="auto">
          <a:xfrm>
            <a:off x="3286116" y="1000108"/>
            <a:ext cx="1266825" cy="1905000"/>
          </a:xfrm>
          <a:prstGeom prst="rect">
            <a:avLst/>
          </a:prstGeom>
          <a:noFill/>
        </p:spPr>
      </p:pic>
      <p:pic>
        <p:nvPicPr>
          <p:cNvPr id="60431" name="Picture 15" descr="http://www.hm.go.th/webhm/images/plad/bum.jpg"/>
          <p:cNvPicPr>
            <a:picLocks noChangeAspect="1" noChangeArrowheads="1"/>
          </p:cNvPicPr>
          <p:nvPr/>
        </p:nvPicPr>
        <p:blipFill>
          <a:blip r:embed="rId12"/>
          <a:srcRect/>
          <a:stretch>
            <a:fillRect/>
          </a:stretch>
        </p:blipFill>
        <p:spPr bwMode="auto">
          <a:xfrm>
            <a:off x="4500562" y="1000108"/>
            <a:ext cx="1266825" cy="1905000"/>
          </a:xfrm>
          <a:prstGeom prst="rect">
            <a:avLst/>
          </a:prstGeom>
          <a:noFill/>
        </p:spPr>
      </p:pic>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857620" y="285728"/>
            <a:ext cx="2003749" cy="2513492"/>
          </a:xfrm>
          <a:prstGeom prst="rect">
            <a:avLst/>
          </a:prstGeom>
          <a:noFill/>
          <a:ln w="9525">
            <a:noFill/>
            <a:miter lim="800000"/>
            <a:headEnd/>
            <a:tailEnd/>
          </a:ln>
          <a:effectLst/>
        </p:spPr>
        <p:txBody>
          <a:bodyPr vert="horz" wrap="square" lIns="7935" tIns="25392" rIns="7935" bIns="2539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dirty="0">
                <a:ln>
                  <a:noFill/>
                </a:ln>
                <a:solidFill>
                  <a:srgbClr val="800080"/>
                </a:solidFill>
                <a:effectLst/>
                <a:latin typeface="Arial" pitchFamily="34" charset="0"/>
                <a:cs typeface="Angsana New" pitchFamily="18" charset="-34"/>
              </a:rPr>
              <a:t>บุคคลากรกองคลัง</a:t>
            </a:r>
            <a:endParaRPr kumimoji="0" lang="th-TH" sz="4000" b="1"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endParaRPr kumimoji="0" lang="th-TH" sz="12000" b="0" i="0" u="none" strike="noStrike" cap="none" normalizeH="0" baseline="0" dirty="0">
              <a:ln>
                <a:noFill/>
              </a:ln>
              <a:solidFill>
                <a:schemeClr val="tx1"/>
              </a:solidFill>
              <a:effectLst/>
              <a:latin typeface="Arial" pitchFamily="34" charset="0"/>
              <a:cs typeface="Angsana New" pitchFamily="18" charset="-34"/>
            </a:endParaRPr>
          </a:p>
        </p:txBody>
      </p:sp>
      <p:pic>
        <p:nvPicPr>
          <p:cNvPr id="59394" name="Picture 2" descr="http://www.hm.go.th/webhm/images/salary/am.jpg"/>
          <p:cNvPicPr>
            <a:picLocks noChangeAspect="1" noChangeArrowheads="1"/>
          </p:cNvPicPr>
          <p:nvPr/>
        </p:nvPicPr>
        <p:blipFill>
          <a:blip r:embed="rId2"/>
          <a:srcRect/>
          <a:stretch>
            <a:fillRect/>
          </a:stretch>
        </p:blipFill>
        <p:spPr bwMode="auto">
          <a:xfrm>
            <a:off x="4286248" y="1571612"/>
            <a:ext cx="1266825" cy="1905000"/>
          </a:xfrm>
          <a:prstGeom prst="rect">
            <a:avLst/>
          </a:prstGeom>
          <a:noFill/>
        </p:spPr>
      </p:pic>
      <p:pic>
        <p:nvPicPr>
          <p:cNvPr id="59395" name="Picture 3" descr="http://www.hm.go.th/webhm/images/salary/aea.jpg"/>
          <p:cNvPicPr>
            <a:picLocks noChangeAspect="1" noChangeArrowheads="1"/>
          </p:cNvPicPr>
          <p:nvPr/>
        </p:nvPicPr>
        <p:blipFill>
          <a:blip r:embed="rId3"/>
          <a:srcRect/>
          <a:stretch>
            <a:fillRect/>
          </a:stretch>
        </p:blipFill>
        <p:spPr bwMode="auto">
          <a:xfrm>
            <a:off x="2214546" y="3571876"/>
            <a:ext cx="1266826" cy="1905001"/>
          </a:xfrm>
          <a:prstGeom prst="rect">
            <a:avLst/>
          </a:prstGeom>
          <a:noFill/>
        </p:spPr>
      </p:pic>
      <p:pic>
        <p:nvPicPr>
          <p:cNvPr id="59396" name="Picture 4" descr="http://www.hm.go.th/webhm/images/salary/fun.jpg"/>
          <p:cNvPicPr>
            <a:picLocks noChangeAspect="1" noChangeArrowheads="1"/>
          </p:cNvPicPr>
          <p:nvPr/>
        </p:nvPicPr>
        <p:blipFill>
          <a:blip r:embed="rId4"/>
          <a:srcRect/>
          <a:stretch>
            <a:fillRect/>
          </a:stretch>
        </p:blipFill>
        <p:spPr bwMode="auto">
          <a:xfrm>
            <a:off x="4143372" y="3643314"/>
            <a:ext cx="1266825" cy="1905001"/>
          </a:xfrm>
          <a:prstGeom prst="rect">
            <a:avLst/>
          </a:prstGeom>
          <a:noFill/>
        </p:spPr>
      </p:pic>
      <p:pic>
        <p:nvPicPr>
          <p:cNvPr id="59397" name="Picture 5" descr="http://www.hm.go.th/webhm/images/salary/ass.jpg"/>
          <p:cNvPicPr>
            <a:picLocks noChangeAspect="1" noChangeArrowheads="1"/>
          </p:cNvPicPr>
          <p:nvPr/>
        </p:nvPicPr>
        <p:blipFill>
          <a:blip r:embed="rId5"/>
          <a:srcRect/>
          <a:stretch>
            <a:fillRect/>
          </a:stretch>
        </p:blipFill>
        <p:spPr bwMode="auto">
          <a:xfrm>
            <a:off x="5857884" y="3643314"/>
            <a:ext cx="1266825" cy="1905001"/>
          </a:xfrm>
          <a:prstGeom prst="rect">
            <a:avLst/>
          </a:prstGeom>
          <a:noFill/>
        </p:spPr>
      </p:pic>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857620" y="642918"/>
            <a:ext cx="2697849" cy="2882824"/>
          </a:xfrm>
          <a:prstGeom prst="rect">
            <a:avLst/>
          </a:prstGeom>
          <a:noFill/>
          <a:ln w="9525">
            <a:noFill/>
            <a:miter lim="800000"/>
            <a:headEnd/>
            <a:tailEnd/>
          </a:ln>
          <a:effectLst/>
        </p:spPr>
        <p:txBody>
          <a:bodyPr vert="horz" wrap="none" lIns="7935" tIns="25392" rIns="7935" bIns="2539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4400" b="1" i="0" u="none" strike="noStrike" cap="none" normalizeH="0" baseline="0" dirty="0">
                <a:ln>
                  <a:noFill/>
                </a:ln>
                <a:solidFill>
                  <a:srgbClr val="000000"/>
                </a:solidFill>
                <a:effectLst/>
                <a:latin typeface="Impact" pitchFamily="34" charset="0"/>
                <a:cs typeface="Angsana New" pitchFamily="18" charset="-34"/>
              </a:rPr>
              <a:t>บุคคลากรกองช่าง</a:t>
            </a:r>
            <a:endParaRPr kumimoji="0" lang="th-TH" sz="2000" b="0"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20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endParaRPr kumimoji="0" lang="th-TH" sz="12000" b="0" i="0" u="none" strike="noStrike" cap="none" normalizeH="0" baseline="0" dirty="0">
              <a:ln>
                <a:noFill/>
              </a:ln>
              <a:solidFill>
                <a:schemeClr val="tx1"/>
              </a:solidFill>
              <a:effectLst/>
              <a:latin typeface="Arial" pitchFamily="34" charset="0"/>
              <a:cs typeface="Angsana New" pitchFamily="18" charset="-34"/>
            </a:endParaRPr>
          </a:p>
        </p:txBody>
      </p:sp>
      <p:pic>
        <p:nvPicPr>
          <p:cNvPr id="58370" name="Picture 2" descr="http://www.hm.go.th/webhm/images/enginia/mee2.jpg"/>
          <p:cNvPicPr>
            <a:picLocks noChangeAspect="1" noChangeArrowheads="1"/>
          </p:cNvPicPr>
          <p:nvPr/>
        </p:nvPicPr>
        <p:blipFill>
          <a:blip r:embed="rId2"/>
          <a:srcRect/>
          <a:stretch>
            <a:fillRect/>
          </a:stretch>
        </p:blipFill>
        <p:spPr bwMode="auto">
          <a:xfrm>
            <a:off x="4572000" y="1785926"/>
            <a:ext cx="1266825" cy="1905001"/>
          </a:xfrm>
          <a:prstGeom prst="rect">
            <a:avLst/>
          </a:prstGeom>
          <a:noFill/>
        </p:spPr>
      </p:pic>
      <p:pic>
        <p:nvPicPr>
          <p:cNvPr id="58371" name="Picture 3" descr="http://www.hm.go.th/webhm/images/enginia/bear.jpg"/>
          <p:cNvPicPr>
            <a:picLocks noChangeAspect="1" noChangeArrowheads="1"/>
          </p:cNvPicPr>
          <p:nvPr/>
        </p:nvPicPr>
        <p:blipFill>
          <a:blip r:embed="rId3"/>
          <a:srcRect/>
          <a:stretch>
            <a:fillRect/>
          </a:stretch>
        </p:blipFill>
        <p:spPr bwMode="auto">
          <a:xfrm>
            <a:off x="3357554" y="4071942"/>
            <a:ext cx="1266826" cy="1905000"/>
          </a:xfrm>
          <a:prstGeom prst="rect">
            <a:avLst/>
          </a:prstGeom>
          <a:noFill/>
        </p:spPr>
      </p:pic>
      <p:pic>
        <p:nvPicPr>
          <p:cNvPr id="58372" name="Picture 4" descr="http://www.hm.go.th/webhm/images/enginia/mem.jpg"/>
          <p:cNvPicPr>
            <a:picLocks noChangeAspect="1" noChangeArrowheads="1"/>
          </p:cNvPicPr>
          <p:nvPr/>
        </p:nvPicPr>
        <p:blipFill>
          <a:blip r:embed="rId4"/>
          <a:srcRect/>
          <a:stretch>
            <a:fillRect/>
          </a:stretch>
        </p:blipFill>
        <p:spPr bwMode="auto">
          <a:xfrm>
            <a:off x="5214942" y="4000504"/>
            <a:ext cx="1266825" cy="1905000"/>
          </a:xfrm>
          <a:prstGeom prst="rect">
            <a:avLst/>
          </a:prstGeom>
          <a:noFill/>
        </p:spPr>
      </p:pic>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330997" y="517374"/>
            <a:ext cx="3241267" cy="4483262"/>
          </a:xfrm>
          <a:prstGeom prst="rect">
            <a:avLst/>
          </a:prstGeom>
          <a:noFill/>
          <a:ln w="9525">
            <a:noFill/>
            <a:miter lim="800000"/>
            <a:headEnd/>
            <a:tailEnd/>
          </a:ln>
          <a:effectLst/>
        </p:spPr>
        <p:txBody>
          <a:bodyPr vert="horz" wrap="none" lIns="7935" tIns="25392" rIns="7935" bIns="2539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4000" b="1" i="0" u="none" strike="noStrike" cap="none" normalizeH="0" baseline="0" dirty="0">
                <a:ln>
                  <a:noFill/>
                </a:ln>
                <a:solidFill>
                  <a:srgbClr val="800080"/>
                </a:solidFill>
                <a:effectLst/>
                <a:latin typeface="Arial" pitchFamily="34" charset="0"/>
                <a:cs typeface="Angsana New" pitchFamily="18" charset="-34"/>
              </a:rPr>
              <a:t>บุคคลากรกองการศึกษา</a:t>
            </a:r>
            <a:endParaRPr kumimoji="0" lang="th-TH" sz="4800" b="1"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endParaRPr kumimoji="0" lang="th-TH" sz="800" b="0"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h-TH" sz="800" b="0" i="0" u="none" strike="noStrike" cap="none" normalizeH="0" baseline="0" dirty="0">
                <a:ln>
                  <a:noFill/>
                </a:ln>
                <a:solidFill>
                  <a:schemeClr val="tx1"/>
                </a:solidFill>
                <a:effectLst/>
                <a:latin typeface="Arial" pitchFamily="34" charset="0"/>
                <a:cs typeface="Angsana New" pitchFamily="18" charset="-34"/>
              </a:rPr>
              <a:t>  </a:t>
            </a:r>
            <a:r>
              <a:rPr kumimoji="0" lang="th-TH" sz="12000" b="0" i="0" u="none" strike="noStrike" cap="none" normalizeH="0" baseline="0" dirty="0">
                <a:ln>
                  <a:noFill/>
                </a:ln>
                <a:solidFill>
                  <a:schemeClr val="tx1"/>
                </a:solidFill>
                <a:effectLst/>
                <a:latin typeface="Arial" pitchFamily="34" charset="0"/>
                <a:cs typeface="Angsana New" pitchFamily="18" charset="-34"/>
              </a:rPr>
              <a:t> </a:t>
            </a:r>
            <a:r>
              <a:rPr kumimoji="0" lang="th-TH" sz="800" b="0" i="0" u="none" strike="noStrike" cap="none" normalizeH="0" baseline="0" dirty="0">
                <a:ln>
                  <a:noFill/>
                </a:ln>
                <a:solidFill>
                  <a:schemeClr val="tx1"/>
                </a:solidFill>
                <a:effectLst/>
                <a:latin typeface="Arial" pitchFamily="34" charset="0"/>
                <a:cs typeface="Angsana New" pitchFamily="18" charset="-34"/>
              </a:rPr>
              <a:t>  </a:t>
            </a:r>
            <a:endParaRPr kumimoji="0" lang="th-TH" sz="12000" b="0" i="0" u="none" strike="noStrike" cap="none" normalizeH="0" baseline="0" dirty="0">
              <a:ln>
                <a:noFill/>
              </a:ln>
              <a:solidFill>
                <a:schemeClr val="tx1"/>
              </a:solidFill>
              <a:effectLst/>
              <a:latin typeface="Arial" pitchFamily="34" charset="0"/>
              <a:cs typeface="Angsana New" pitchFamily="18" charset="-34"/>
            </a:endParaRPr>
          </a:p>
        </p:txBody>
      </p:sp>
      <p:pic>
        <p:nvPicPr>
          <p:cNvPr id="57346" name="Picture 2" descr="http://www.hm.go.th/webhm/images/study/pron2.jpg"/>
          <p:cNvPicPr>
            <a:picLocks noChangeAspect="1" noChangeArrowheads="1"/>
          </p:cNvPicPr>
          <p:nvPr/>
        </p:nvPicPr>
        <p:blipFill>
          <a:blip r:embed="rId2"/>
          <a:srcRect/>
          <a:stretch>
            <a:fillRect/>
          </a:stretch>
        </p:blipFill>
        <p:spPr bwMode="auto">
          <a:xfrm>
            <a:off x="4286248" y="1238248"/>
            <a:ext cx="1266825" cy="1905000"/>
          </a:xfrm>
          <a:prstGeom prst="rect">
            <a:avLst/>
          </a:prstGeom>
          <a:noFill/>
        </p:spPr>
      </p:pic>
      <p:pic>
        <p:nvPicPr>
          <p:cNvPr id="57347" name="Picture 3" descr="http://www.hm.go.th/webhm/images/study/sayfun2.jpg"/>
          <p:cNvPicPr>
            <a:picLocks noChangeAspect="1" noChangeArrowheads="1"/>
          </p:cNvPicPr>
          <p:nvPr/>
        </p:nvPicPr>
        <p:blipFill>
          <a:blip r:embed="rId3"/>
          <a:srcRect/>
          <a:stretch>
            <a:fillRect/>
          </a:stretch>
        </p:blipFill>
        <p:spPr bwMode="auto">
          <a:xfrm>
            <a:off x="928662" y="3429000"/>
            <a:ext cx="1266825" cy="1905001"/>
          </a:xfrm>
          <a:prstGeom prst="rect">
            <a:avLst/>
          </a:prstGeom>
          <a:noFill/>
        </p:spPr>
      </p:pic>
      <p:pic>
        <p:nvPicPr>
          <p:cNvPr id="57348" name="Picture 4" descr="http://www.hm.go.th/webhm/images/study/aouchui.jpg"/>
          <p:cNvPicPr>
            <a:picLocks noChangeAspect="1" noChangeArrowheads="1"/>
          </p:cNvPicPr>
          <p:nvPr/>
        </p:nvPicPr>
        <p:blipFill>
          <a:blip r:embed="rId4"/>
          <a:srcRect/>
          <a:stretch>
            <a:fillRect/>
          </a:stretch>
        </p:blipFill>
        <p:spPr bwMode="auto">
          <a:xfrm>
            <a:off x="2214546" y="3429000"/>
            <a:ext cx="1266826" cy="1905001"/>
          </a:xfrm>
          <a:prstGeom prst="rect">
            <a:avLst/>
          </a:prstGeom>
          <a:noFill/>
        </p:spPr>
      </p:pic>
      <p:pic>
        <p:nvPicPr>
          <p:cNvPr id="57349" name="Picture 5" descr="http://www.hm.go.th/webhm/images/study/aurai.jpg"/>
          <p:cNvPicPr>
            <a:picLocks noChangeAspect="1" noChangeArrowheads="1"/>
          </p:cNvPicPr>
          <p:nvPr/>
        </p:nvPicPr>
        <p:blipFill>
          <a:blip r:embed="rId5"/>
          <a:srcRect/>
          <a:stretch>
            <a:fillRect/>
          </a:stretch>
        </p:blipFill>
        <p:spPr bwMode="auto">
          <a:xfrm>
            <a:off x="3428992" y="3429000"/>
            <a:ext cx="1266825" cy="1905001"/>
          </a:xfrm>
          <a:prstGeom prst="rect">
            <a:avLst/>
          </a:prstGeom>
          <a:noFill/>
        </p:spPr>
      </p:pic>
      <p:pic>
        <p:nvPicPr>
          <p:cNvPr id="57350" name="Picture 6" descr="http://www.hm.go.th/webhm/images/study/ross.jpg"/>
          <p:cNvPicPr>
            <a:picLocks noChangeAspect="1" noChangeArrowheads="1"/>
          </p:cNvPicPr>
          <p:nvPr/>
        </p:nvPicPr>
        <p:blipFill>
          <a:blip r:embed="rId6"/>
          <a:srcRect/>
          <a:stretch>
            <a:fillRect/>
          </a:stretch>
        </p:blipFill>
        <p:spPr bwMode="auto">
          <a:xfrm>
            <a:off x="4643438" y="3357562"/>
            <a:ext cx="1266825" cy="1905001"/>
          </a:xfrm>
          <a:prstGeom prst="rect">
            <a:avLst/>
          </a:prstGeom>
          <a:noFill/>
        </p:spPr>
      </p:pic>
      <p:pic>
        <p:nvPicPr>
          <p:cNvPr id="57351" name="Picture 7" descr="http://www.hm.go.th/webhm/images/study/turaen.jpg"/>
          <p:cNvPicPr>
            <a:picLocks noChangeAspect="1" noChangeArrowheads="1"/>
          </p:cNvPicPr>
          <p:nvPr/>
        </p:nvPicPr>
        <p:blipFill>
          <a:blip r:embed="rId7"/>
          <a:srcRect/>
          <a:stretch>
            <a:fillRect/>
          </a:stretch>
        </p:blipFill>
        <p:spPr bwMode="auto">
          <a:xfrm>
            <a:off x="5929322" y="3429000"/>
            <a:ext cx="1266826" cy="1905000"/>
          </a:xfrm>
          <a:prstGeom prst="rect">
            <a:avLst/>
          </a:prstGeom>
          <a:noFill/>
        </p:spPr>
      </p:pic>
      <p:pic>
        <p:nvPicPr>
          <p:cNvPr id="57352" name="Picture 8" descr="http://www.hm.go.th/webhm/images/study/pantiwa.jpg"/>
          <p:cNvPicPr>
            <a:picLocks noChangeAspect="1" noChangeArrowheads="1"/>
          </p:cNvPicPr>
          <p:nvPr/>
        </p:nvPicPr>
        <p:blipFill>
          <a:blip r:embed="rId8"/>
          <a:srcRect/>
          <a:stretch>
            <a:fillRect/>
          </a:stretch>
        </p:blipFill>
        <p:spPr bwMode="auto">
          <a:xfrm>
            <a:off x="7215206" y="3429000"/>
            <a:ext cx="1266825" cy="1905000"/>
          </a:xfrm>
          <a:prstGeom prst="rect">
            <a:avLst/>
          </a:prstGeom>
          <a:noFill/>
        </p:spPr>
      </p:pic>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ตาราง 2"/>
          <p:cNvGraphicFramePr>
            <a:graphicFrameLocks noGrp="1"/>
          </p:cNvGraphicFramePr>
          <p:nvPr>
            <p:extLst>
              <p:ext uri="{D42A27DB-BD31-4B8C-83A1-F6EECF244321}">
                <p14:modId xmlns:p14="http://schemas.microsoft.com/office/powerpoint/2010/main" val="2817876282"/>
              </p:ext>
            </p:extLst>
          </p:nvPr>
        </p:nvGraphicFramePr>
        <p:xfrm>
          <a:off x="214282" y="500042"/>
          <a:ext cx="8429685" cy="4908673"/>
        </p:xfrm>
        <a:graphic>
          <a:graphicData uri="http://schemas.openxmlformats.org/drawingml/2006/table">
            <a:tbl>
              <a:tblPr/>
              <a:tblGrid>
                <a:gridCol w="3243815">
                  <a:extLst>
                    <a:ext uri="{9D8B030D-6E8A-4147-A177-3AD203B41FA5}">
                      <a16:colId xmlns:a16="http://schemas.microsoft.com/office/drawing/2014/main" val="20000"/>
                    </a:ext>
                  </a:extLst>
                </a:gridCol>
                <a:gridCol w="1227624">
                  <a:extLst>
                    <a:ext uri="{9D8B030D-6E8A-4147-A177-3AD203B41FA5}">
                      <a16:colId xmlns:a16="http://schemas.microsoft.com/office/drawing/2014/main" val="20001"/>
                    </a:ext>
                  </a:extLst>
                </a:gridCol>
                <a:gridCol w="1228588">
                  <a:extLst>
                    <a:ext uri="{9D8B030D-6E8A-4147-A177-3AD203B41FA5}">
                      <a16:colId xmlns:a16="http://schemas.microsoft.com/office/drawing/2014/main" val="20002"/>
                    </a:ext>
                  </a:extLst>
                </a:gridCol>
                <a:gridCol w="1228588">
                  <a:extLst>
                    <a:ext uri="{9D8B030D-6E8A-4147-A177-3AD203B41FA5}">
                      <a16:colId xmlns:a16="http://schemas.microsoft.com/office/drawing/2014/main" val="20003"/>
                    </a:ext>
                  </a:extLst>
                </a:gridCol>
                <a:gridCol w="1501070">
                  <a:extLst>
                    <a:ext uri="{9D8B030D-6E8A-4147-A177-3AD203B41FA5}">
                      <a16:colId xmlns:a16="http://schemas.microsoft.com/office/drawing/2014/main" val="20004"/>
                    </a:ext>
                  </a:extLst>
                </a:gridCol>
              </a:tblGrid>
              <a:tr h="446243">
                <a:tc>
                  <a:txBody>
                    <a:bodyPr/>
                    <a:lstStyle/>
                    <a:p>
                      <a:pPr algn="ctr">
                        <a:lnSpc>
                          <a:spcPct val="115000"/>
                        </a:lnSpc>
                        <a:spcAft>
                          <a:spcPts val="0"/>
                        </a:spcAft>
                      </a:pPr>
                      <a:r>
                        <a:rPr lang="th-TH" sz="2000" b="1" dirty="0">
                          <a:latin typeface="Calibri"/>
                          <a:ea typeface="Calibri"/>
                          <a:cs typeface="TH SarabunPSK"/>
                        </a:rPr>
                        <a:t>หมู่บ้าน</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000" b="1" dirty="0">
                          <a:latin typeface="Calibri"/>
                          <a:ea typeface="Calibri"/>
                          <a:cs typeface="TH SarabunPSK"/>
                        </a:rPr>
                        <a:t>ครัวเรือน</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000" b="1">
                          <a:latin typeface="Calibri"/>
                          <a:ea typeface="Calibri"/>
                          <a:cs typeface="TH SarabunPSK"/>
                        </a:rPr>
                        <a:t>ชาย</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000" b="1">
                          <a:latin typeface="Calibri"/>
                          <a:ea typeface="Calibri"/>
                          <a:cs typeface="TH SarabunPSK"/>
                        </a:rPr>
                        <a:t>หญิง</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000" b="1" dirty="0">
                          <a:latin typeface="Calibri"/>
                          <a:ea typeface="Calibri"/>
                          <a:cs typeface="TH SarabunPSK"/>
                        </a:rPr>
                        <a:t>รวม</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243">
                <a:tc>
                  <a:txBody>
                    <a:bodyPr/>
                    <a:lstStyle/>
                    <a:p>
                      <a:pPr algn="thaiDist">
                        <a:lnSpc>
                          <a:spcPct val="115000"/>
                        </a:lnSpc>
                        <a:spcAft>
                          <a:spcPts val="0"/>
                        </a:spcAft>
                      </a:pPr>
                      <a:r>
                        <a:rPr lang="th-TH" sz="2000" dirty="0">
                          <a:latin typeface="Calibri"/>
                          <a:ea typeface="Calibri"/>
                          <a:cs typeface="TH SarabunPSK"/>
                        </a:rPr>
                        <a:t>ตำบลห้วยม่วง</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2,031</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3,703</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3,701</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7,404</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243">
                <a:tc>
                  <a:txBody>
                    <a:bodyPr/>
                    <a:lstStyle/>
                    <a:p>
                      <a:pPr algn="thaiDist">
                        <a:lnSpc>
                          <a:spcPct val="115000"/>
                        </a:lnSpc>
                        <a:spcAft>
                          <a:spcPts val="0"/>
                        </a:spcAft>
                      </a:pPr>
                      <a:r>
                        <a:rPr lang="th-TH" sz="2000" dirty="0">
                          <a:latin typeface="Calibri"/>
                          <a:ea typeface="Calibri"/>
                          <a:cs typeface="TH SarabunPSK"/>
                        </a:rPr>
                        <a:t>หมู่ที่ ๑  บ้าน</a:t>
                      </a:r>
                      <a:r>
                        <a:rPr lang="th-TH" sz="2000" dirty="0" err="1">
                          <a:latin typeface="Calibri"/>
                          <a:ea typeface="Calibri"/>
                          <a:cs typeface="TH SarabunPSK"/>
                        </a:rPr>
                        <a:t>ซำ</a:t>
                      </a:r>
                      <a:r>
                        <a:rPr lang="th-TH" sz="2000" dirty="0">
                          <a:latin typeface="Calibri"/>
                          <a:ea typeface="Calibri"/>
                          <a:cs typeface="TH SarabunPSK"/>
                        </a:rPr>
                        <a:t>ภูทองเหนือ</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196</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407</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397</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804</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243">
                <a:tc>
                  <a:txBody>
                    <a:bodyPr/>
                    <a:lstStyle/>
                    <a:p>
                      <a:pPr algn="thaiDist">
                        <a:lnSpc>
                          <a:spcPct val="115000"/>
                        </a:lnSpc>
                        <a:spcAft>
                          <a:spcPts val="0"/>
                        </a:spcAft>
                      </a:pPr>
                      <a:r>
                        <a:rPr lang="th-TH" sz="2000" dirty="0">
                          <a:latin typeface="Calibri"/>
                          <a:ea typeface="Calibri"/>
                          <a:cs typeface="TH SarabunPSK"/>
                        </a:rPr>
                        <a:t>หมู่ที่ ๒  บ้านวังเจริญ</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108</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228</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225</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453</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243">
                <a:tc>
                  <a:txBody>
                    <a:bodyPr/>
                    <a:lstStyle/>
                    <a:p>
                      <a:pPr algn="thaiDist">
                        <a:lnSpc>
                          <a:spcPct val="115000"/>
                        </a:lnSpc>
                        <a:spcAft>
                          <a:spcPts val="0"/>
                        </a:spcAft>
                      </a:pPr>
                      <a:r>
                        <a:rPr lang="th-TH" sz="2000">
                          <a:latin typeface="Calibri"/>
                          <a:ea typeface="Calibri"/>
                          <a:cs typeface="TH SarabunPSK"/>
                        </a:rPr>
                        <a:t>หมู่ที่ ๓  บ้านห้วยม่วง</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273</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469</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473</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942</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243">
                <a:tc>
                  <a:txBody>
                    <a:bodyPr/>
                    <a:lstStyle/>
                    <a:p>
                      <a:pPr algn="thaiDist">
                        <a:lnSpc>
                          <a:spcPct val="115000"/>
                        </a:lnSpc>
                        <a:spcAft>
                          <a:spcPts val="0"/>
                        </a:spcAft>
                      </a:pPr>
                      <a:r>
                        <a:rPr lang="th-TH" sz="2000">
                          <a:latin typeface="Calibri"/>
                          <a:ea typeface="Calibri"/>
                          <a:cs typeface="TH SarabunPSK"/>
                        </a:rPr>
                        <a:t>หมู่ที่ ๔  บ้านโนนสะอาด</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255</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419</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478</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897</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243">
                <a:tc>
                  <a:txBody>
                    <a:bodyPr/>
                    <a:lstStyle/>
                    <a:p>
                      <a:pPr algn="thaiDist">
                        <a:lnSpc>
                          <a:spcPct val="115000"/>
                        </a:lnSpc>
                        <a:spcAft>
                          <a:spcPts val="0"/>
                        </a:spcAft>
                      </a:pPr>
                      <a:r>
                        <a:rPr lang="th-TH" sz="2000" dirty="0">
                          <a:latin typeface="Calibri"/>
                          <a:ea typeface="Calibri"/>
                          <a:cs typeface="TH SarabunPSK"/>
                        </a:rPr>
                        <a:t>หมู่ที่ ๕  บ้านห้วยซ้อ</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251</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475</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421</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896</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243">
                <a:tc>
                  <a:txBody>
                    <a:bodyPr/>
                    <a:lstStyle/>
                    <a:p>
                      <a:pPr algn="thaiDist">
                        <a:lnSpc>
                          <a:spcPct val="115000"/>
                        </a:lnSpc>
                        <a:spcAft>
                          <a:spcPts val="0"/>
                        </a:spcAft>
                      </a:pPr>
                      <a:r>
                        <a:rPr lang="th-TH" sz="2000">
                          <a:latin typeface="Calibri"/>
                          <a:ea typeface="Calibri"/>
                          <a:cs typeface="TH SarabunPSK"/>
                        </a:rPr>
                        <a:t>หมู่ที่ ๖  บ้านทรัพย์สมบูรณ์</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332</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602</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577</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1,179</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243">
                <a:tc>
                  <a:txBody>
                    <a:bodyPr/>
                    <a:lstStyle/>
                    <a:p>
                      <a:pPr algn="thaiDist">
                        <a:lnSpc>
                          <a:spcPct val="115000"/>
                        </a:lnSpc>
                        <a:spcAft>
                          <a:spcPts val="0"/>
                        </a:spcAft>
                      </a:pPr>
                      <a:r>
                        <a:rPr lang="th-TH" sz="2000">
                          <a:latin typeface="Calibri"/>
                          <a:ea typeface="Calibri"/>
                          <a:cs typeface="TH SarabunPSK"/>
                        </a:rPr>
                        <a:t>หมู่ที่ ๗  บ้านห้วยเตย</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309</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621</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609</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1,230</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6243">
                <a:tc>
                  <a:txBody>
                    <a:bodyPr/>
                    <a:lstStyle/>
                    <a:p>
                      <a:pPr algn="thaiDist">
                        <a:lnSpc>
                          <a:spcPct val="115000"/>
                        </a:lnSpc>
                        <a:spcAft>
                          <a:spcPts val="0"/>
                        </a:spcAft>
                      </a:pPr>
                      <a:r>
                        <a:rPr lang="th-TH" sz="2000">
                          <a:latin typeface="Calibri"/>
                          <a:ea typeface="Calibri"/>
                          <a:cs typeface="TH SarabunPSK"/>
                        </a:rPr>
                        <a:t>หมู่ที่ ๘  บ้านผาน้ำทิพย์</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153</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214</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267</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481</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46243">
                <a:tc>
                  <a:txBody>
                    <a:bodyPr/>
                    <a:lstStyle/>
                    <a:p>
                      <a:pPr algn="thaiDist">
                        <a:lnSpc>
                          <a:spcPct val="115000"/>
                        </a:lnSpc>
                        <a:spcAft>
                          <a:spcPts val="0"/>
                        </a:spcAft>
                      </a:pPr>
                      <a:r>
                        <a:rPr lang="th-TH" sz="2000">
                          <a:latin typeface="Calibri"/>
                          <a:ea typeface="Calibri"/>
                          <a:cs typeface="TH SarabunPSK"/>
                        </a:rPr>
                        <a:t>หมู่ที่ ๙  บ้านห้วยซ้อ</a:t>
                      </a:r>
                      <a:endParaRPr lang="en-US" sz="200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154</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268</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254</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h-TH" sz="2000" dirty="0">
                          <a:latin typeface="Calibri"/>
                          <a:ea typeface="Calibri"/>
                          <a:cs typeface="Cordia New"/>
                        </a:rPr>
                        <a:t>522</a:t>
                      </a:r>
                      <a:endParaRPr lang="en-US" sz="2000" dirty="0">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193" name="Rectangle 1"/>
          <p:cNvSpPr>
            <a:spLocks noChangeArrowheads="1"/>
          </p:cNvSpPr>
          <p:nvPr/>
        </p:nvSpPr>
        <p:spPr bwMode="auto">
          <a:xfrm>
            <a:off x="0" y="0"/>
            <a:ext cx="665278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600" b="0"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	</a:t>
            </a:r>
            <a:r>
              <a:rPr kumimoji="0" lang="th-TH" sz="2400" b="0" i="0" u="sng" strike="noStrike" cap="none" normalizeH="0" baseline="0" dirty="0">
                <a:ln>
                  <a:noFill/>
                </a:ln>
                <a:solidFill>
                  <a:srgbClr val="C00000"/>
                </a:solidFill>
                <a:effectLst/>
                <a:latin typeface="TH SarabunPSK" pitchFamily="34" charset="-34"/>
                <a:ea typeface="Calibri" pitchFamily="34" charset="0"/>
                <a:cs typeface="TH SarabunPSK" pitchFamily="34" charset="-34"/>
              </a:rPr>
              <a:t>การแบ่งเขตการปกครองและจำนวนประชากร</a:t>
            </a:r>
            <a:endParaRPr kumimoji="0" lang="th-TH" sz="2800" b="0" i="0" u="none" strike="noStrike" cap="none" normalizeH="0" baseline="0" dirty="0">
              <a:ln>
                <a:noFill/>
              </a:ln>
              <a:solidFill>
                <a:srgbClr val="C00000"/>
              </a:solidFill>
              <a:effectLst/>
              <a:latin typeface="Arial" pitchFamily="34" charset="0"/>
              <a:cs typeface="Angsana New" pitchFamily="18" charset="-34"/>
            </a:endParaRPr>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00034" y="857232"/>
            <a:ext cx="850112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พื้นที่ป่า</a:t>
            </a:r>
            <a:endPar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ตำบลห้วยม่วงมีพื้นที่ตั้งหมู่บ้าน  แต่ก่อนเป็นป่าไม้  ซึ่งมีพื้นที่ทั้งหมด  ๕๑,๐๐๐ ไร่  ปัจจุบันมีพื้นที่ทำการเกษตร  ๑๑,๘๒๖ ไร่  เป็นพื้นที่ไร่ ๖,๑๓๓ ไร่  ที่สวน </a:t>
            </a: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a:t>
            </a:r>
            <a:r>
              <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,๐๙๒ ไร่  ที่ทำนา  ๔,๓๕๑ ไร่  ที่เลี้ยงสัตว์ ๒๕๐ ไร่  ที่อยู่อาศัย ๑,๓๐๐ ไร่  ที่ป่า  ๓๗,๗๓๖ ไร่  ที่สาธารณะ  ๕๓ ไร่  ที่อื่นๆ ๙๐ ไร่  </a:t>
            </a:r>
            <a:endPar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000100" y="610136"/>
            <a:ext cx="792961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สภาพภูมิอากาศ</a:t>
            </a:r>
            <a:endPar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สภาพพื้นที่ตำบลห้วยม่วง  เป็นที่ราบเชิงเขา  สลับกับที่ลุ่มน้ำธรรมชาติไหลผ่าน  ได้แก่ลำห้วยหมากเม่า  ลำห้วยซ้อและลำห้วยทรายหรือห้วยหินลาดในฤดูแล้งน้ำไม่เพียงพอต่อการเพาะปลูกพืช  ฤดูแล้งแต่เกษตรกรได้ใช้น้ำจากอ่างเก็บน้ำห้วยม่วง  และฝายห้วยซ้อ  ห้วยทรายซึ่งมีปริมาณน้ำเพียงพอแก่การเพาะปลูกแต่พื้นที่ไม่มากนัก  มีภูเขาล้อมลอบลักษณะดินเป็นดินเหนียวปนทราย  อุ้มน้ำได้ดี  บางแห่งมีหินชั้น</a:t>
            </a:r>
            <a:endPar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214414" y="214290"/>
            <a:ext cx="757242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h-TH"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อุณหภูมิ</a:t>
            </a:r>
            <a:endParaRPr kumimoji="0" lang="en-US" b="1" i="0" u="none" strike="noStrike" cap="none" normalizeH="0" baseline="0" dirty="0">
              <a:ln>
                <a:noFill/>
              </a:ln>
              <a:solidFill>
                <a:srgbClr val="C00000"/>
              </a:solidFill>
              <a:effectLst>
                <a:outerShdw blurRad="38100" dist="38100" dir="2700000" algn="tl">
                  <a:srgbClr val="000000">
                    <a:alpha val="43137"/>
                  </a:srgbClr>
                </a:outerShdw>
              </a:effectLst>
              <a:latin typeface="Arial" pitchFamily="34" charset="0"/>
              <a:cs typeface="Angsana New" pitchFamily="18"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อุณหภูมิเฉลี่ย ๑๐ ปี  ของสถานี  ตรวจอากาศอุณหภูมิเฉลี่ยสูงสุดที่ ๓๕.๕ องศาเซลเซียสและอุณหภูมิเฉลี่ยต่ำสุดที่ ๑๐.๓ องศาเซลเซียส  โดยในช่วงเดือนพฤศจิกายน -  กุมภาพันธ์  ในช่วงฤดูหนาวช่วงเดือนมกราคม  อุณหภูมิต่ำสุดที่ ๘.๔ องศาเซลเซียส  ซึ่งความหนาวเป็นผลต่อการปลูกพืช  ทำให้พืชบางอย่างไม่เจริญงอกงาม  สำหรับช่วงหน้าร้อนเดือนมีนาคม </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a:t>
            </a:r>
            <a:r>
              <a:rPr kumimoji="0" lang="th-TH"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พฤษภาคม  เป็นช่วงที่มีอุณหภูมิสูง  โดยเฉพาะเดือนเมษายนอุณหภูมิสูงสุดเฉลี่ย ๔๐.๕ องศาเซลเซียส  โดยในช่วงฤดูหนาวถึงฤดูร้อนเป็นช่วงที่มีความแตกต่างกันมาก  แต่ในช่วงฤดูฝนจะมีความแตกต่างของอุณหภูมิสูงสุด - ต่ำสุดน้อยมาก</a:t>
            </a:r>
            <a:endParaRPr kumimoji="0" lang="th-TH"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ngsana New" pitchFamily="18" charset="-34"/>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284A52D-6B85-43D9-B7E1-EDFE277A4712}"/>
              </a:ext>
            </a:extLst>
          </p:cNvPr>
          <p:cNvSpPr>
            <a:spLocks noGrp="1"/>
          </p:cNvSpPr>
          <p:nvPr>
            <p:ph type="title"/>
          </p:nvPr>
        </p:nvSpPr>
        <p:spPr/>
        <p:txBody>
          <a:bodyPr>
            <a:normAutofit fontScale="90000"/>
          </a:bodyPr>
          <a:lstStyle/>
          <a:p>
            <a:r>
              <a:rPr lang="th-TH" dirty="0">
                <a:solidFill>
                  <a:srgbClr val="FF0000"/>
                </a:solidFill>
              </a:rPr>
              <a:t>ประวัติความเป็นมาและตราสัญลักษณ์ อบต.ห้วยม่วง</a:t>
            </a:r>
          </a:p>
        </p:txBody>
      </p:sp>
      <p:sp>
        <p:nvSpPr>
          <p:cNvPr id="3" name="ตัวแทนเนื้อหา 2">
            <a:extLst>
              <a:ext uri="{FF2B5EF4-FFF2-40B4-BE49-F238E27FC236}">
                <a16:creationId xmlns:a16="http://schemas.microsoft.com/office/drawing/2014/main" id="{8CCA91E9-025A-4CD4-A9D3-4CE97C20BEC3}"/>
              </a:ext>
            </a:extLst>
          </p:cNvPr>
          <p:cNvSpPr>
            <a:spLocks noGrp="1"/>
          </p:cNvSpPr>
          <p:nvPr>
            <p:ph idx="1"/>
          </p:nvPr>
        </p:nvSpPr>
        <p:spPr/>
        <p:txBody>
          <a:bodyPr>
            <a:normAutofit fontScale="92500" lnSpcReduction="10000"/>
          </a:bodyPr>
          <a:lstStyle/>
          <a:p>
            <a:r>
              <a:rPr lang="th-TH" dirty="0"/>
              <a:t>ตามพระราชบัญญัติสภาตำบลและองค์การบริหารส่วนตำบล พุทธศักราช </a:t>
            </a:r>
            <a:r>
              <a:rPr lang="en-US" dirty="0"/>
              <a:t>2537</a:t>
            </a:r>
            <a:r>
              <a:rPr lang="th-TH" dirty="0"/>
              <a:t> และแก้ไขเพิ่มเติมถึงฉบับที่ ๗ พุทธศักราช </a:t>
            </a:r>
            <a:r>
              <a:rPr lang="en-US" dirty="0"/>
              <a:t>25</a:t>
            </a:r>
            <a:r>
              <a:rPr lang="th-TH" dirty="0"/>
              <a:t>๖๒ องค์การบริหารส่วนตำบลมีฐานะเป็นนิติบุคคล และเป็นราชการส่วนท้องถิ่น ที่รัฐบาลได้มีการกระจายอำนาจจากส่วนกลางลงมายังท้องถิ่นอย่างต่อเนื่อง เพื่อประชาชนในท้องถิ่นเป็นผู้รับผิดชอบและมีส่วนร่วมในการบริหารท้องถิ่นตนเอง สามารถแก้ไขปัญหาของประชาชนได้อย่างแท้จริง และยังเป็นการเตรียมความพร้อม การรองรับการถ่ายโอนจากหน่วยงานส่วนกลางและส่วนภูมิภาคตามพระราชบัญญัติกำหนดแผนและขั้นตอนการกระจายอำนาจให้แก่องค์กรปกครองส่วนท้องถิ่น พุทธศักราช </a:t>
            </a:r>
            <a:r>
              <a:rPr lang="en-US" dirty="0"/>
              <a:t>2542</a:t>
            </a:r>
            <a:r>
              <a:rPr lang="th-TH" dirty="0"/>
              <a:t> ตลอดจนกฎหมายอื่นที่กำหนดให้เป็นหน้าที่ขององค์การบริหารส่วนตำบล</a:t>
            </a:r>
          </a:p>
        </p:txBody>
      </p:sp>
    </p:spTree>
    <p:extLst>
      <p:ext uri="{BB962C8B-B14F-4D97-AF65-F5344CB8AC3E}">
        <p14:creationId xmlns:p14="http://schemas.microsoft.com/office/powerpoint/2010/main" val="663836204"/>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000100" y="357166"/>
            <a:ext cx="800105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แหล่งน้ำธรรมชาติ</a:t>
            </a:r>
            <a:endParaRPr kumimoji="0" lang="en-US"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ลำน้ำที่ไหลผ่านตำบลห้วยม่วง  ได้แก่  ลำห้วยหมากเม่า  ลำห้วยซ้อ  ลำห้วยทรายเหนือ  ห้วยหินลาด  มีความสำคัญต่อเกษตรกรในตำบลห้วยม่วงมาก  เนื่องจากต้องอาศัยลำน้ำทั้งสามสายนี้เป็นแหล่งเพาะปลูกหลักอันได้แก่  ข้าว  ถั่วเหลือง  แตงกวา  ถั่วฝักยาว  ดาวเรืองและพืชอื่นๆ อีก  ลำห้วยทราย  หรือหินลาดเป็นเขตกั้นระหว่างอำเภอภูผาม่านและอำเภอภูผาม่าน  ที่อยู่หมู่บ้านวังยาวกับหมู่บ้านห้วยม่วงและหมู่บ้านวังเจริญ  เป็นรอยต่อของตำบลห้วยม่วงกับนาหนองทุ่ม  ของอำเภอภูผาม่าน  ของอำเภอภูผาม่าน</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a:t>
            </a:r>
            <a:r>
              <a:rPr kumimoji="0" lang="th-TH"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มีพื้นที่รับน้ำทำการเกษตรทั้งสามลำน้ำประมาณ ๕,๖๐๐ ไร่</a:t>
            </a:r>
            <a:endParaRPr kumimoji="0" lang="th-TH"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42910" y="571480"/>
            <a:ext cx="828680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แหล่งน้ำใต้ดิน</a:t>
            </a:r>
            <a:endPar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ตำบลห้วยม่วงส่วนใหญ่จะเป็นภูเขา  เป็นหินดินดาน  หินกรวด  การขุดเจาะน้ำบาดาลส่วนใหญ่จะมีความลึกประมาณ ๒๐-๓๐ เมตร  โดยกรมเร่งรัดพัฒนาชนบทจะเป็นผู้ดำเนินการขุดเจาะทุกหมู่บ้าน  โดยน้ำส่วนใหญ่จะถูกนำมาใช้ในการอุปโภค  ส่วนการขุดเจาะของเอกชนจะใช้ในการเกษตรไม่ว่าจะเป็นการรดผลไม้เช่นลำไย เป็นต้น	 </a:t>
            </a:r>
            <a:endParaRPr kumimoji="0" lang="th-TH" sz="32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00100" y="357166"/>
            <a:ext cx="792961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ตำบลห้วยม่วง  มีวัด/สำนักสงฆ์ทั้งหมด  ๙  แห่งคือ</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๑.  </a:t>
            </a:r>
            <a:r>
              <a:rPr kumimoji="0" lang="th-TH" sz="2400" b="1" i="0" u="none" strike="noStrike" cap="none" normalizeH="0" baseline="0" dirty="0" err="1">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วัดซำ</a:t>
            </a: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ภูทองเหนือ	ตั้งอยู่หมู่ที่ ๑	บ้าน</a:t>
            </a:r>
            <a:r>
              <a:rPr kumimoji="0" lang="th-TH" sz="2400" b="1" i="0" u="none" strike="noStrike" cap="none" normalizeH="0" baseline="0" dirty="0" err="1">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ซำ</a:t>
            </a: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ภูทองเหนือ</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๒.  วัดเกาะแก้ว	ตั้งอยู่หมู่ที่ ๒	บ้านวังเจริญ</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๓.  วัดเขาสามยอด	ตั้งอยู่หมู่ที่ ๓	บ้านห้วยม่วง</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๔.  วัดเวฬุวัน		ตั้งอยู่หมู่ที่ ๔	บ้านโนนสะอาด</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๕.  วัดบ้านห้วยซ้อ	ตั้งอยู่หมู่ที่ ๕	บ้านห้วยซ้อ</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๖. วัดเทพประทานพร	ตั้งอยู่หมู่ที่ ๖	บ้านทรัพย์สมบูรณ์</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๗.  วัด</a:t>
            </a:r>
            <a:r>
              <a:rPr kumimoji="0" lang="th-TH" sz="2400" b="1" i="0" u="none" strike="noStrike" cap="none" normalizeH="0" baseline="0" dirty="0" err="1">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นิรัญ</a:t>
            </a: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ดอยอาถรรพ์	ตั้งอยู่หมู่ที่ ๗	บ้านห้วยเตย</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๘.  วัดผาถ้ำน้ำ		ตั้งอยู่หมู่ที่ ๘	บ้านผาน้ำทิพย์</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๙.  วัดป่าแสงธรรมวนาราม	ตั้งอยู่หมู่ที่ ๙	บ้านห้วยซ้อ</a:t>
            </a:r>
            <a:endParaRPr kumimoji="0" lang="th-TH" sz="2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857232"/>
            <a:ext cx="814393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ตำบลห้วยม่วง  มีโรงเรียนประถมศึกษา ๓  แห่งคือ</a:t>
            </a:r>
            <a:endParaRPr lang="th-TH" sz="2400" b="1" dirty="0">
              <a:latin typeface="TH SarabunPSK" pitchFamily="34" charset="-34"/>
              <a:cs typeface="TH SarabunPSK" pitchFamily="34" charset="-34"/>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๑.  โรงเรียน</a:t>
            </a:r>
            <a:r>
              <a:rPr kumimoji="0" lang="th-TH" sz="2400" b="1" i="0" u="none" strike="noStrike" cap="none" normalizeH="0" baseline="0" dirty="0" err="1">
                <a:ln>
                  <a:noFill/>
                </a:ln>
                <a:solidFill>
                  <a:schemeClr val="tx1"/>
                </a:solidFill>
                <a:effectLst/>
                <a:latin typeface="TH SarabunPSK" pitchFamily="34" charset="-34"/>
                <a:ea typeface="Calibri" pitchFamily="34" charset="0"/>
                <a:cs typeface="TH SarabunPSK" pitchFamily="34" charset="-34"/>
              </a:rPr>
              <a:t>ซำ</a:t>
            </a: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ภูทองเหนือ  	ตั้งอยู่หมู่ที่ ๑	บ้าน</a:t>
            </a:r>
            <a:r>
              <a:rPr kumimoji="0" lang="th-TH" sz="2400" b="1" i="0" u="none" strike="noStrike" cap="none" normalizeH="0" baseline="0" dirty="0" err="1">
                <a:ln>
                  <a:noFill/>
                </a:ln>
                <a:solidFill>
                  <a:schemeClr val="tx1"/>
                </a:solidFill>
                <a:effectLst/>
                <a:latin typeface="TH SarabunPSK" pitchFamily="34" charset="-34"/>
                <a:ea typeface="Calibri" pitchFamily="34" charset="0"/>
                <a:cs typeface="TH SarabunPSK" pitchFamily="34" charset="-34"/>
              </a:rPr>
              <a:t>ซำ</a:t>
            </a: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ภูทองเหนือ</a:t>
            </a:r>
            <a:endParaRPr kumimoji="0" lang="en-US" sz="2400" b="1" i="0" u="none" strike="noStrike" cap="none" normalizeH="0" baseline="0" dirty="0">
              <a:ln>
                <a:noFill/>
              </a:ln>
              <a:solidFill>
                <a:schemeClr val="tx1"/>
              </a:solidFill>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๒.  โรงเรียนชีพอนุสรณ์	ตั้งอยู่หมู่ที่ ๓-๔	บ้านห้วยม่วง </a:t>
            </a:r>
            <a:r>
              <a:rPr kumimoji="0" lang="en-US"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a:t>
            </a: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 โนนสะอาด</a:t>
            </a:r>
            <a:endParaRPr kumimoji="0" lang="en-US" sz="2400" b="1" i="0" u="none" strike="noStrike" cap="none" normalizeH="0" baseline="0" dirty="0">
              <a:ln>
                <a:noFill/>
              </a:ln>
              <a:solidFill>
                <a:schemeClr val="tx1"/>
              </a:solidFill>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๓.  โรงเรียนทรัพย์สมบูรณ์	ตั้งอยู่หมู่ที่ ๖-๗	บ้านทรัพย์สมบูรณ์ </a:t>
            </a:r>
            <a:r>
              <a:rPr kumimoji="0" lang="en-US"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a:t>
            </a: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 ห้วยเตย</a:t>
            </a:r>
            <a:endParaRPr kumimoji="0" lang="en-US" sz="2400" b="1" i="0" u="none" strike="noStrike" cap="none" normalizeH="0" baseline="0" dirty="0">
              <a:ln>
                <a:noFill/>
              </a:ln>
              <a:solidFill>
                <a:schemeClr val="tx1"/>
              </a:solidFill>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 -  โรงพยาบาลส่งเสริมสุขภาพ ๑  แห่ง ตั้งอยู่หมู่ที่ ๔	บ้านโนนสะอาด</a:t>
            </a:r>
            <a:endParaRPr kumimoji="0" lang="en-US" sz="2400" b="1" i="0" u="none" strike="noStrike" cap="none" normalizeH="0" baseline="0" dirty="0">
              <a:ln>
                <a:noFill/>
              </a:ln>
              <a:solidFill>
                <a:schemeClr val="tx1"/>
              </a:solidFill>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 -  ศูนย์พัฒนาเด็กเล็ก  ๒  แห่ง  ตั้งอยู่ หมู่ที่ ๑ บ้าน</a:t>
            </a:r>
            <a:r>
              <a:rPr kumimoji="0" lang="th-TH" sz="2400" b="1" i="0" u="none" strike="noStrike" cap="none" normalizeH="0" baseline="0" dirty="0" err="1">
                <a:ln>
                  <a:noFill/>
                </a:ln>
                <a:solidFill>
                  <a:schemeClr val="tx1"/>
                </a:solidFill>
                <a:effectLst/>
                <a:latin typeface="TH SarabunPSK" pitchFamily="34" charset="-34"/>
                <a:ea typeface="Calibri" pitchFamily="34" charset="0"/>
                <a:cs typeface="TH SarabunPSK" pitchFamily="34" charset="-34"/>
              </a:rPr>
              <a:t>ซำ</a:t>
            </a:r>
            <a:r>
              <a:rPr kumimoji="0" lang="th-TH" sz="24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ภูทองและตั้งอยู่หมู่ที่ ๕ บ้านห้วยซ้อ</a:t>
            </a:r>
            <a:endParaRPr kumimoji="0" lang="th-TH" sz="2400" b="1" i="0" u="none" strike="noStrike" cap="none" normalizeH="0" baseline="0" dirty="0">
              <a:ln>
                <a:noFill/>
              </a:ln>
              <a:solidFill>
                <a:schemeClr val="tx1"/>
              </a:solidFill>
              <a:effectLst/>
              <a:latin typeface="TH SarabunPSK" pitchFamily="34" charset="-34"/>
              <a:cs typeface="TH SarabunPSK" pitchFamily="34" charset="-34"/>
            </a:endParaRPr>
          </a:p>
        </p:txBody>
      </p:sp>
    </p:spTree>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071538" y="1000108"/>
            <a:ext cx="73581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4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๑.๑๐.๑  ขนาดการถือครองที่ดิน</a:t>
            </a:r>
            <a:endParaRPr kumimoji="0" 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ตำบลห้วยม่วงมีพื้นที่ตั้งหมู่บ้าน  แต่ก่อนเป็นป่าไม้  ซึ่งมีพื้นที่ทั้งหมด  ๕๑,๐๐๕ ไร่  ปัจจุบันมีพื้นที่ทำการเกษตร  ๑๑,๘๒๖ ไร่  เป็นพื้นที่ไร่ ๖,๑๓๓ ไร่  ที่สวน ๑,๐๙๒ ไร่  ที่ทำนา  ๔,๓๕๑ ไร่  ที่เลี้ยงสัตว์ ๒๕๐ ไร่  ที่อยู่อาศัย ๑,๓๐๐ ไร่  ที่ป่า  ๓๗,๗๓๖ ไร่  ที่สาธารณะ  ๕๓ ไร่  ที่อื่นๆ ๙๐ ไร่</a:t>
            </a:r>
            <a:endParaRPr kumimoji="0" lang="th-TH" sz="66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000100" y="1357298"/>
            <a:ext cx="742952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5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รายได้รายจ่ายของครัวเรือน</a:t>
            </a:r>
            <a:endPar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5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		รายได้ของเกษตรกรในตำบลห้วยม่วง พบว่ามีรายได้ต่อหัว/ปี ๙,๐๐๐ บาท  ค่าจ้างแรงงานการเกษตรในปัจจุบันอัตรา ๒๕๐</a:t>
            </a:r>
            <a:r>
              <a:rPr kumimoji="0" lang="en-US" sz="5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a:t>
            </a:r>
            <a:r>
              <a:rPr kumimoji="0" lang="th-TH" sz="5400" b="1" i="0" u="none" strike="noStrike" cap="none" normalizeH="0" baseline="0" dirty="0">
                <a:ln>
                  <a:noFill/>
                </a:ln>
                <a:solidFill>
                  <a:schemeClr val="tx1"/>
                </a:solidFill>
                <a:effectLst>
                  <a:outerShdw blurRad="38100" dist="38100" dir="2700000" algn="tl">
                    <a:srgbClr val="000000">
                      <a:alpha val="43137"/>
                    </a:srgbClr>
                  </a:outerShdw>
                </a:effectLst>
                <a:latin typeface="TH SarabunPSK" pitchFamily="34" charset="-34"/>
                <a:ea typeface="Calibri" pitchFamily="34" charset="0"/>
                <a:cs typeface="TH SarabunPSK" pitchFamily="34" charset="-34"/>
              </a:rPr>
              <a:t>๓๐๐ บาท/วัน</a:t>
            </a:r>
            <a:endParaRPr kumimoji="0" lang="th-TH" sz="80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ngsana New" pitchFamily="18" charset="-34"/>
            </a:endParaRPr>
          </a:p>
        </p:txBody>
      </p:sp>
    </p:spTree>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ตาราง 1"/>
          <p:cNvGraphicFramePr>
            <a:graphicFrameLocks noGrp="1"/>
          </p:cNvGraphicFramePr>
          <p:nvPr/>
        </p:nvGraphicFramePr>
        <p:xfrm>
          <a:off x="928662" y="500042"/>
          <a:ext cx="7786740" cy="7991856"/>
        </p:xfrm>
        <a:graphic>
          <a:graphicData uri="http://schemas.openxmlformats.org/drawingml/2006/table">
            <a:tbl>
              <a:tblPr/>
              <a:tblGrid>
                <a:gridCol w="1167828">
                  <a:extLst>
                    <a:ext uri="{9D8B030D-6E8A-4147-A177-3AD203B41FA5}">
                      <a16:colId xmlns:a16="http://schemas.microsoft.com/office/drawing/2014/main" val="20000"/>
                    </a:ext>
                  </a:extLst>
                </a:gridCol>
                <a:gridCol w="2072986">
                  <a:extLst>
                    <a:ext uri="{9D8B030D-6E8A-4147-A177-3AD203B41FA5}">
                      <a16:colId xmlns:a16="http://schemas.microsoft.com/office/drawing/2014/main" val="20001"/>
                    </a:ext>
                  </a:extLst>
                </a:gridCol>
                <a:gridCol w="1166912">
                  <a:extLst>
                    <a:ext uri="{9D8B030D-6E8A-4147-A177-3AD203B41FA5}">
                      <a16:colId xmlns:a16="http://schemas.microsoft.com/office/drawing/2014/main" val="20002"/>
                    </a:ext>
                  </a:extLst>
                </a:gridCol>
                <a:gridCol w="1043358">
                  <a:extLst>
                    <a:ext uri="{9D8B030D-6E8A-4147-A177-3AD203B41FA5}">
                      <a16:colId xmlns:a16="http://schemas.microsoft.com/office/drawing/2014/main" val="20003"/>
                    </a:ext>
                  </a:extLst>
                </a:gridCol>
                <a:gridCol w="1167828">
                  <a:extLst>
                    <a:ext uri="{9D8B030D-6E8A-4147-A177-3AD203B41FA5}">
                      <a16:colId xmlns:a16="http://schemas.microsoft.com/office/drawing/2014/main" val="20004"/>
                    </a:ext>
                  </a:extLst>
                </a:gridCol>
                <a:gridCol w="1167828">
                  <a:extLst>
                    <a:ext uri="{9D8B030D-6E8A-4147-A177-3AD203B41FA5}">
                      <a16:colId xmlns:a16="http://schemas.microsoft.com/office/drawing/2014/main" val="20005"/>
                    </a:ext>
                  </a:extLst>
                </a:gridCol>
              </a:tblGrid>
              <a:tr h="0">
                <a:tc rowSpan="2">
                  <a:txBody>
                    <a:bodyPr/>
                    <a:lstStyle/>
                    <a:p>
                      <a:pPr algn="ctr">
                        <a:lnSpc>
                          <a:spcPct val="115000"/>
                        </a:lnSpc>
                        <a:spcAft>
                          <a:spcPts val="0"/>
                        </a:spcAft>
                      </a:pPr>
                      <a:endParaRPr lang="en-US" sz="2400" b="1" dirty="0">
                        <a:effectLst>
                          <a:outerShdw blurRad="38100" dist="38100" dir="2700000" algn="tl">
                            <a:srgbClr val="000000">
                              <a:alpha val="43137"/>
                            </a:srgbClr>
                          </a:outerShdw>
                        </a:effectLst>
                        <a:latin typeface="TH SarabunPSK"/>
                        <a:ea typeface="Calibri"/>
                        <a:cs typeface="Cordia New"/>
                      </a:endParaRPr>
                    </a:p>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หมู่</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en-US" sz="2400" b="1" dirty="0">
                        <a:effectLst>
                          <a:outerShdw blurRad="38100" dist="38100" dir="2700000" algn="tl">
                            <a:srgbClr val="000000">
                              <a:alpha val="43137"/>
                            </a:srgbClr>
                          </a:outerShdw>
                        </a:effectLst>
                        <a:latin typeface="TH SarabunPSK"/>
                        <a:ea typeface="Calibri"/>
                        <a:cs typeface="Cordia New"/>
                      </a:endParaRPr>
                    </a:p>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ชื่อหมู่บ้าน</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ประเภทผู้รับสวัสดิการฯ</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h-TH"/>
                    </a:p>
                  </a:txBody>
                  <a:tcPr/>
                </a:tc>
                <a:tc hMerge="1">
                  <a:txBody>
                    <a:bodyPr/>
                    <a:lstStyle/>
                    <a:p>
                      <a:endParaRPr lang="th-TH"/>
                    </a:p>
                  </a:txBody>
                  <a:tcPr/>
                </a:tc>
                <a:tc>
                  <a:txBody>
                    <a:bodyPr/>
                    <a:lstStyle/>
                    <a:p>
                      <a:pPr algn="ctr">
                        <a:lnSpc>
                          <a:spcPct val="115000"/>
                        </a:lnSpc>
                        <a:spcAft>
                          <a:spcPts val="0"/>
                        </a:spcAft>
                      </a:pPr>
                      <a:endParaRPr lang="en-US" sz="2400" b="1">
                        <a:effectLst>
                          <a:outerShdw blurRad="38100" dist="38100" dir="2700000" algn="tl">
                            <a:srgbClr val="000000">
                              <a:alpha val="43137"/>
                            </a:srgbClr>
                          </a:outerShdw>
                        </a:effectLst>
                        <a:latin typeface="TH SarabunPSK"/>
                        <a:ea typeface="Calibri"/>
                        <a:cs typeface="Cordia New"/>
                      </a:endParaRPr>
                    </a:p>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เงินอุดหนุนเด็กแรกเกิด</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0">
                <a:tc vMerge="1">
                  <a:txBody>
                    <a:bodyPr/>
                    <a:lstStyle/>
                    <a:p>
                      <a:endParaRPr lang="th-TH"/>
                    </a:p>
                  </a:txBody>
                  <a:tcPr/>
                </a:tc>
                <a:tc vMerge="1">
                  <a:txBody>
                    <a:bodyPr/>
                    <a:lstStyle/>
                    <a:p>
                      <a:endParaRPr lang="th-TH"/>
                    </a:p>
                  </a:txBody>
                  <a:tcPr/>
                </a:tc>
                <a:tc>
                  <a:txBody>
                    <a:bodyPr/>
                    <a:lstStyle/>
                    <a:p>
                      <a:pP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ผู้สูงอายุ</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คนพิการ</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ผู้ป่วยเอดส์</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b="1">
                        <a:effectLst>
                          <a:outerShdw blurRad="38100" dist="38100" dir="2700000" algn="tl">
                            <a:srgbClr val="000000">
                              <a:alpha val="43137"/>
                            </a:srgbClr>
                          </a:outerShdw>
                        </a:effectLst>
                        <a:latin typeface="TH SarabunPSK"/>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บ้านซำภูทองเหนือ</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๗๔</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๒๑</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๐</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๘</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๒</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บ้านวังเจริญ</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๖๓</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๒๓</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๐</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๒</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๓</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บ้านห้วยม่วง</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๑๒๐</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๓๑</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๓</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๕</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๔</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บ้านโนนสะอาด</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๑๐๓</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๒๓</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๓</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๘</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๕</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บ้านห้วยซ้อ</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๑๒๗</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๓๙</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๐</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๓</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๖</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บ้านทรัพย์สมบูรณ์</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๑๗๙</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๔๙</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๖</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๔</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๗</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บ้านห้วยเตย</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๑๒๔</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๑๔</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๑๕</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๘</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บ้านผาน้ำทิพย์</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๔๒</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๑๕</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๕</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๙</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บ้านห้วยซ้อ</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๔๗</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๑๗</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๒</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gridSpan="2">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รวม</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h-TH"/>
                    </a:p>
                  </a:txBody>
                  <a:tcPr/>
                </a:tc>
                <a:tc>
                  <a:txBody>
                    <a:bodyPr/>
                    <a:lstStyle/>
                    <a:p>
                      <a:pPr algn="ctr">
                        <a:lnSpc>
                          <a:spcPct val="115000"/>
                        </a:lnSpc>
                        <a:spcAft>
                          <a:spcPts val="0"/>
                        </a:spcAft>
                      </a:pPr>
                      <a:r>
                        <a:rPr lang="th-TH" sz="2400" b="1">
                          <a:solidFill>
                            <a:srgbClr val="000000"/>
                          </a:solidFill>
                          <a:effectLst>
                            <a:outerShdw blurRad="38100" dist="38100" dir="2700000" algn="tl">
                              <a:srgbClr val="000000">
                                <a:alpha val="43137"/>
                              </a:srgbClr>
                            </a:outerShdw>
                          </a:effectLst>
                          <a:latin typeface="Calibri"/>
                          <a:ea typeface="Calibri"/>
                          <a:cs typeface="TH SarabunPSK"/>
                        </a:rPr>
                        <a:t>๘๗๙</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solidFill>
                            <a:srgbClr val="000000"/>
                          </a:solidFill>
                          <a:effectLst>
                            <a:outerShdw blurRad="38100" dist="38100" dir="2700000" algn="tl">
                              <a:srgbClr val="000000">
                                <a:alpha val="43137"/>
                              </a:srgbClr>
                            </a:outerShdw>
                          </a:effectLst>
                          <a:latin typeface="Calibri"/>
                          <a:ea typeface="Calibri"/>
                          <a:cs typeface="TH SarabunPSK"/>
                        </a:rPr>
                        <a:t>๒๓๒</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a:effectLst>
                            <a:outerShdw blurRad="38100" dist="38100" dir="2700000" algn="tl">
                              <a:srgbClr val="000000">
                                <a:alpha val="43137"/>
                              </a:srgbClr>
                            </a:outerShdw>
                          </a:effectLst>
                          <a:latin typeface="Calibri"/>
                          <a:ea typeface="Calibri"/>
                          <a:cs typeface="TH SarabunPSK"/>
                        </a:rPr>
                        <a:t>๑๕</a:t>
                      </a:r>
                      <a:endParaRPr lang="en-US" sz="1600" b="1">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h-TH" sz="2400" b="1" dirty="0">
                          <a:effectLst>
                            <a:outerShdw blurRad="38100" dist="38100" dir="2700000" algn="tl">
                              <a:srgbClr val="000000">
                                <a:alpha val="43137"/>
                              </a:srgbClr>
                            </a:outerShdw>
                          </a:effectLst>
                          <a:latin typeface="Calibri"/>
                          <a:ea typeface="Calibri"/>
                          <a:cs typeface="TH SarabunPSK"/>
                        </a:rPr>
                        <a:t>๕๒</a:t>
                      </a:r>
                      <a:endParaRPr lang="en-US" sz="1600" b="1"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6321" name="Rectangle 1"/>
          <p:cNvSpPr>
            <a:spLocks noChangeArrowheads="1"/>
          </p:cNvSpPr>
          <p:nvPr/>
        </p:nvSpPr>
        <p:spPr bwMode="auto">
          <a:xfrm>
            <a:off x="642910" y="142852"/>
            <a:ext cx="613661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38300" algn="l"/>
              </a:tabLst>
            </a:pPr>
            <a:r>
              <a:rPr kumimoji="0" lang="th-TH" sz="1600" b="1" i="0" u="none" strike="noStrike" cap="none" normalizeH="0" baseline="0" dirty="0">
                <a:ln>
                  <a:noFill/>
                </a:ln>
                <a:solidFill>
                  <a:schemeClr val="tx1"/>
                </a:solidFill>
                <a:effectLst/>
                <a:latin typeface="TH SarabunPSK" pitchFamily="34" charset="-34"/>
                <a:ea typeface="Calibri" pitchFamily="34" charset="0"/>
                <a:cs typeface="TH SarabunPSK" pitchFamily="34" charset="-34"/>
              </a:rPr>
              <a:t>ข้อมูลผู้รับเงินเบี้ยยังชีพผู้สูงอายุ/ข้อมูลคนพิการ/ผู้ป่วยเอดส์</a:t>
            </a:r>
            <a:r>
              <a:rPr kumimoji="0" lang="th-TH" sz="16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หมายเหตุ  ข้อมูล ณ วันที่  ๖  ตุลาคม ๒๕๕๙</a:t>
            </a:r>
            <a:endParaRPr kumimoji="0" lang="th-TH" sz="2800" b="0" i="0" u="none" strike="noStrike" cap="none" normalizeH="0" baseline="0" dirty="0">
              <a:ln>
                <a:noFill/>
              </a:ln>
              <a:solidFill>
                <a:schemeClr val="tx1"/>
              </a:solidFill>
              <a:effectLst/>
              <a:latin typeface="Arial" pitchFamily="34" charset="0"/>
              <a:cs typeface="Angsana New" pitchFamily="18" charset="-34"/>
            </a:endParaRPr>
          </a:p>
        </p:txBody>
      </p:sp>
    </p:spTree>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ตาราง 1"/>
          <p:cNvGraphicFramePr>
            <a:graphicFrameLocks noGrp="1"/>
          </p:cNvGraphicFramePr>
          <p:nvPr/>
        </p:nvGraphicFramePr>
        <p:xfrm>
          <a:off x="928662" y="2000240"/>
          <a:ext cx="7572426" cy="5047488"/>
        </p:xfrm>
        <a:graphic>
          <a:graphicData uri="http://schemas.openxmlformats.org/drawingml/2006/table">
            <a:tbl>
              <a:tblPr/>
              <a:tblGrid>
                <a:gridCol w="2524142">
                  <a:extLst>
                    <a:ext uri="{9D8B030D-6E8A-4147-A177-3AD203B41FA5}">
                      <a16:colId xmlns:a16="http://schemas.microsoft.com/office/drawing/2014/main" val="20000"/>
                    </a:ext>
                  </a:extLst>
                </a:gridCol>
                <a:gridCol w="2524142">
                  <a:extLst>
                    <a:ext uri="{9D8B030D-6E8A-4147-A177-3AD203B41FA5}">
                      <a16:colId xmlns:a16="http://schemas.microsoft.com/office/drawing/2014/main" val="20001"/>
                    </a:ext>
                  </a:extLst>
                </a:gridCol>
                <a:gridCol w="2524142">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th-TH" sz="3200" b="0" dirty="0">
                          <a:solidFill>
                            <a:srgbClr val="000000"/>
                          </a:solidFill>
                          <a:effectLst>
                            <a:outerShdw blurRad="38100" dist="38100" dir="2700000" algn="tl">
                              <a:srgbClr val="000000">
                                <a:alpha val="43137"/>
                              </a:srgbClr>
                            </a:outerShdw>
                          </a:effectLst>
                          <a:latin typeface="Calibri"/>
                          <a:ea typeface="Calibri"/>
                          <a:cs typeface="TH SarabunPSK"/>
                        </a:rPr>
                        <a:t>ระดับการศึกษาปี ๒๕๕๘</a:t>
                      </a:r>
                      <a:endParaRPr lang="en-US" sz="2000" b="0"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ชาย(คน)</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หญิง(คน)</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1000"/>
                        </a:spcAft>
                      </a:pPr>
                      <a:r>
                        <a:rPr lang="th-TH" sz="3200" b="0" dirty="0">
                          <a:solidFill>
                            <a:srgbClr val="000000"/>
                          </a:solidFill>
                          <a:effectLst>
                            <a:outerShdw blurRad="38100" dist="38100" dir="2700000" algn="tl">
                              <a:srgbClr val="000000">
                                <a:alpha val="43137"/>
                              </a:srgbClr>
                            </a:outerShdw>
                          </a:effectLst>
                          <a:latin typeface="Calibri"/>
                          <a:ea typeface="Calibri"/>
                          <a:cs typeface="TH SarabunPSK"/>
                        </a:rPr>
                        <a:t>ประถมศึกษา</a:t>
                      </a:r>
                      <a:endParaRPr lang="en-US" sz="2000" b="0"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๓๖</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๖๑</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มัธยมศึกษาตอนต้น</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๑๑๗</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๑๓๑</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มัธยมศึกษาตอนปลาย</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๘๗</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๑๒๒</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รวม</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a:solidFill>
                            <a:srgbClr val="000000"/>
                          </a:solidFill>
                          <a:effectLst>
                            <a:outerShdw blurRad="38100" dist="38100" dir="2700000" algn="tl">
                              <a:srgbClr val="000000">
                                <a:alpha val="43137"/>
                              </a:srgbClr>
                            </a:outerShdw>
                          </a:effectLst>
                          <a:latin typeface="Calibri"/>
                          <a:ea typeface="Calibri"/>
                          <a:cs typeface="TH SarabunPSK"/>
                        </a:rPr>
                        <a:t>๒๔๐</a:t>
                      </a:r>
                      <a:endParaRPr lang="en-US" sz="2000" b="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h-TH" sz="3200" b="0" dirty="0">
                          <a:solidFill>
                            <a:srgbClr val="000000"/>
                          </a:solidFill>
                          <a:effectLst>
                            <a:outerShdw blurRad="38100" dist="38100" dir="2700000" algn="tl">
                              <a:srgbClr val="000000">
                                <a:alpha val="43137"/>
                              </a:srgbClr>
                            </a:outerShdw>
                          </a:effectLst>
                          <a:latin typeface="Calibri"/>
                          <a:ea typeface="Calibri"/>
                          <a:cs typeface="TH SarabunPSK"/>
                        </a:rPr>
                        <a:t>๓๑๔</a:t>
                      </a:r>
                      <a:endParaRPr lang="en-US" sz="2000" b="0" dirty="0">
                        <a:effectLst>
                          <a:outerShdw blurRad="38100" dist="38100" dir="2700000" algn="tl">
                            <a:srgbClr val="000000">
                              <a:alpha val="43137"/>
                            </a:srgbClr>
                          </a:outerShdw>
                        </a:effectLst>
                        <a:latin typeface="Calibri"/>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5297" name="Rectangle 1"/>
          <p:cNvSpPr>
            <a:spLocks noChangeArrowheads="1"/>
          </p:cNvSpPr>
          <p:nvPr/>
        </p:nvSpPr>
        <p:spPr bwMode="auto">
          <a:xfrm>
            <a:off x="928662" y="142852"/>
            <a:ext cx="728661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th-TH"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ศูนย์การเรียนรู้ชุมชน  </a:t>
            </a:r>
            <a:r>
              <a:rPr kumimoji="0" lang="th-TH" b="1" i="0" u="none" strike="noStrike" cap="none" normalizeH="0" baseline="0" dirty="0" err="1">
                <a:ln>
                  <a:noFill/>
                </a:ln>
                <a:solidFill>
                  <a:srgbClr val="000000"/>
                </a:solidFill>
                <a:effectLst/>
                <a:latin typeface="TH SarabunPSK" pitchFamily="34" charset="-34"/>
                <a:ea typeface="Calibri" pitchFamily="34" charset="0"/>
                <a:cs typeface="TH SarabunPSK" pitchFamily="34" charset="-34"/>
              </a:rPr>
              <a:t>กศน.</a:t>
            </a:r>
            <a:r>
              <a:rPr kumimoji="0" lang="th-TH"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ตำบลห้วยม่วง   ๑   แห่ง</a:t>
            </a:r>
            <a:endParaRPr kumimoji="0" lang="en-US" sz="1200" b="0" i="0" u="none" strike="noStrike" cap="none" normalizeH="0" baseline="0" dirty="0">
              <a:ln>
                <a:noFill/>
              </a:ln>
              <a:solidFill>
                <a:schemeClr val="tx1"/>
              </a:solidFill>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อาจารย์ประจำศูนย์การเรียนรู้ชุมชนมี ๖ คน   มีนักเรียน    ๕๕๔</a:t>
            </a:r>
            <a:r>
              <a:rPr kumimoji="0" lang="en-US"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    แยกระดับเป็น</a:t>
            </a:r>
            <a:endParaRPr kumimoji="0" lang="en-US" sz="1200" b="0" i="0" u="none" strike="noStrike" cap="none" normalizeH="0" baseline="0" dirty="0">
              <a:ln>
                <a:noFill/>
              </a:ln>
              <a:solidFill>
                <a:schemeClr val="tx1"/>
              </a:solidFill>
              <a:effectLst/>
              <a:latin typeface="TH SarabunPSK" pitchFamily="34" charset="-34"/>
              <a:cs typeface="TH SarabunPSK" pitchFamily="34" charset="-34"/>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1"/>
              </a:solidFill>
              <a:effectLst/>
              <a:latin typeface="TH SarabunPSK" pitchFamily="34" charset="-34"/>
              <a:cs typeface="TH SarabunPSK" pitchFamily="34" charset="-34"/>
            </a:endParaRPr>
          </a:p>
        </p:txBody>
      </p:sp>
    </p:spTree>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071538" y="1142984"/>
            <a:ext cx="778674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44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ราชการส่วนภูมิภาค  โรงพยาบาลส่งเสริมสุขภาพ  จำนวน  ๑ แห่ง  คือ โรงพยาบาลส่งเสริมสุขภาพตำบลห้วยม่วง   มีเจ้าหน้าที่  ๔  คน    เฉลี่ยเจ้าหน้าที่ต่อจำนวนประชากร  ๑ /๑,๘๒๓</a:t>
            </a:r>
            <a:r>
              <a:rPr kumimoji="0" lang="en-US" sz="44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4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en-US" sz="2000" b="0" i="0" u="none" strike="noStrike" cap="none" normalizeH="0" baseline="0" dirty="0">
              <a:ln>
                <a:noFill/>
              </a:ln>
              <a:solidFill>
                <a:schemeClr val="tx1"/>
              </a:solidFill>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4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400"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ผู้อำนวยการส่งเสริมสุขภาพ     ๑   คน</a:t>
            </a:r>
            <a:endParaRPr kumimoji="0" lang="en-US" sz="2000" b="0" i="0" u="none" strike="noStrike" cap="none" normalizeH="0" baseline="0" dirty="0">
              <a:ln>
                <a:noFill/>
              </a:ln>
              <a:solidFill>
                <a:schemeClr val="tx1"/>
              </a:solidFill>
              <a:effectLst/>
              <a:latin typeface="TH SarabunPSK" pitchFamily="34" charset="-34"/>
              <a:cs typeface="TH SarabunPSK"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400"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 เจ้าหน้าที่สาธารณสุข              ๓</a:t>
            </a:r>
            <a:r>
              <a:rPr kumimoji="0" lang="en-US" sz="4400"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400" b="0"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th-TH" sz="6600" b="0" i="0" u="none" strike="noStrike" cap="none" normalizeH="0" baseline="0" dirty="0">
              <a:ln>
                <a:noFill/>
              </a:ln>
              <a:solidFill>
                <a:schemeClr val="tx1"/>
              </a:solidFill>
              <a:effectLst/>
              <a:latin typeface="TH SarabunPSK" pitchFamily="34" charset="-34"/>
              <a:cs typeface="TH SarabunPSK" pitchFamily="34" charset="-34"/>
            </a:endParaRPr>
          </a:p>
        </p:txBody>
      </p:sp>
    </p:spTree>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214382" y="714356"/>
            <a:ext cx="792961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ศักยภาพขององค์การบริหารส่วนตำบล</a:t>
            </a:r>
            <a:endParaRPr kumimoji="0" lang="en-US" sz="2400" b="1"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ข้าราชการส่วนท้องถิ่น        ๑๐</a:t>
            </a:r>
            <a:r>
              <a:rPr kumimoji="0" lang="en-US"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en-US" sz="2400" b="1"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ลูกจ้างประจำ                  ๑</a:t>
            </a:r>
            <a:r>
              <a:rPr kumimoji="0" lang="en-US"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en-US" sz="2400" b="1"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ข้าราชการครู                  ๕</a:t>
            </a:r>
            <a:r>
              <a:rPr kumimoji="0" lang="en-US"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en-US" sz="2400" b="1"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พนักงานจ้างตามภารกิจ     ๑๑</a:t>
            </a:r>
            <a:r>
              <a:rPr kumimoji="0" lang="en-US"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en-US" sz="2400" b="1"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พนักงานจ้างทั่วไป            ๘</a:t>
            </a:r>
            <a:r>
              <a:rPr kumimoji="0" lang="en-US"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       </a:t>
            </a:r>
            <a:r>
              <a:rPr kumimoji="0" lang="th-TH" sz="4800" b="1" i="0" u="none" strike="noStrike" cap="none" normalizeH="0" baseline="0" dirty="0">
                <a:ln>
                  <a:noFill/>
                </a:ln>
                <a:solidFill>
                  <a:srgbClr val="000000"/>
                </a:solidFill>
                <a:effectLst/>
                <a:latin typeface="TH SarabunPSK" pitchFamily="34" charset="-34"/>
                <a:ea typeface="Calibri" pitchFamily="34" charset="0"/>
                <a:cs typeface="TH SarabunPSK" pitchFamily="34" charset="-34"/>
              </a:rPr>
              <a:t>คน</a:t>
            </a:r>
            <a:endParaRPr kumimoji="0" lang="en-US" sz="2400" b="1"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sz="7200" b="1" i="0" u="none" strike="noStrike" cap="none" normalizeH="0" baseline="0" dirty="0">
              <a:ln>
                <a:noFill/>
              </a:ln>
              <a:solidFill>
                <a:schemeClr val="tx1"/>
              </a:solidFill>
              <a:effectLst/>
              <a:latin typeface="Arial" pitchFamily="34" charset="0"/>
              <a:cs typeface="Angsana New" pitchFamily="18" charset="-34"/>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0A59E61-C2DD-4068-8EB8-3022CC056090}"/>
              </a:ext>
            </a:extLst>
          </p:cNvPr>
          <p:cNvSpPr>
            <a:spLocks noGrp="1"/>
          </p:cNvSpPr>
          <p:nvPr>
            <p:ph type="title"/>
          </p:nvPr>
        </p:nvSpPr>
        <p:spPr/>
        <p:txBody>
          <a:bodyPr/>
          <a:lstStyle/>
          <a:p>
            <a:r>
              <a:rPr lang="th-TH" dirty="0">
                <a:solidFill>
                  <a:srgbClr val="FF0000"/>
                </a:solidFill>
              </a:rPr>
              <a:t>ความหมายตราสัญลักษณ์ อบต.ห้วยม่วง</a:t>
            </a:r>
          </a:p>
        </p:txBody>
      </p:sp>
      <p:sp>
        <p:nvSpPr>
          <p:cNvPr id="3" name="ตัวแทนเนื้อหา 2">
            <a:extLst>
              <a:ext uri="{FF2B5EF4-FFF2-40B4-BE49-F238E27FC236}">
                <a16:creationId xmlns:a16="http://schemas.microsoft.com/office/drawing/2014/main" id="{02F394CD-EE36-4720-99D6-4A57CE468854}"/>
              </a:ext>
            </a:extLst>
          </p:cNvPr>
          <p:cNvSpPr>
            <a:spLocks noGrp="1"/>
          </p:cNvSpPr>
          <p:nvPr>
            <p:ph idx="1"/>
          </p:nvPr>
        </p:nvSpPr>
        <p:spPr/>
        <p:txBody>
          <a:bodyPr/>
          <a:lstStyle/>
          <a:p>
            <a:r>
              <a:rPr lang="th-TH" dirty="0"/>
              <a:t>ตราสัญลักษณ์ อบต.ห้วยม่วง แสดงถึง ว่าตำบลห้วยม่วง มีความร่มเย็นเป็นสุข คนในตำบลมีความสมัครสมานสามัคคี ซึ่งกันและกัน มีความพึ่งพาปรองดองกัน</a:t>
            </a:r>
            <a:endParaRPr lang="en-US" dirty="0"/>
          </a:p>
          <a:p>
            <a:r>
              <a:rPr lang="th-TH" b="1" dirty="0"/>
              <a:t>ความหมายของรูปจับมือกัน</a:t>
            </a:r>
            <a:r>
              <a:rPr lang="th-TH" dirty="0"/>
              <a:t> หมายถึง ความรักความสมัครสมานสามัคคีของชาวตำบลห้วยม่วง</a:t>
            </a:r>
            <a:endParaRPr lang="en-US" dirty="0"/>
          </a:p>
          <a:p>
            <a:r>
              <a:rPr lang="th-TH" b="1" dirty="0"/>
              <a:t>ความหมายรูปภูเขา</a:t>
            </a:r>
            <a:r>
              <a:rPr lang="th-TH" dirty="0"/>
              <a:t> หมายถึง ธรรมชาติอันอุดมสมบูรณ์ภายในตำบลห้วยม่วง</a:t>
            </a:r>
            <a:endParaRPr lang="en-US" dirty="0"/>
          </a:p>
          <a:p>
            <a:r>
              <a:rPr lang="th-TH" b="1" dirty="0"/>
              <a:t>ความหมายของต้นไผ่</a:t>
            </a:r>
            <a:r>
              <a:rPr lang="th-TH" dirty="0"/>
              <a:t> หมายถึง ชาวตำบลห้วยม่วงมีความโอนอ่อนผ่อนตามสถานการณ์เหมือนกับต้นไผ่ที่ลู่ลม</a:t>
            </a:r>
          </a:p>
        </p:txBody>
      </p:sp>
    </p:spTree>
    <p:extLst>
      <p:ext uri="{BB962C8B-B14F-4D97-AF65-F5344CB8AC3E}">
        <p14:creationId xmlns:p14="http://schemas.microsoft.com/office/powerpoint/2010/main" val="2777061182"/>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2804883_1086762454707112_7190058260045092287_n.jpg"/>
          <p:cNvPicPr>
            <a:picLocks noChangeAspect="1"/>
          </p:cNvPicPr>
          <p:nvPr/>
        </p:nvPicPr>
        <p:blipFill>
          <a:blip r:embed="rId2"/>
          <a:stretch>
            <a:fillRect/>
          </a:stretch>
        </p:blipFill>
        <p:spPr>
          <a:xfrm>
            <a:off x="0" y="500042"/>
            <a:ext cx="9144000" cy="6096000"/>
          </a:xfrm>
          <a:prstGeom prst="rect">
            <a:avLst/>
          </a:prstGeom>
        </p:spPr>
      </p:pic>
      <p:sp>
        <p:nvSpPr>
          <p:cNvPr id="3" name="สี่เหลี่ยมผืนผ้า 2"/>
          <p:cNvSpPr/>
          <p:nvPr/>
        </p:nvSpPr>
        <p:spPr>
          <a:xfrm>
            <a:off x="2143108" y="5500702"/>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2919906_1104865692896788_3986264235372991026_n.jpg"/>
          <p:cNvPicPr>
            <a:picLocks noChangeAspect="1"/>
          </p:cNvPicPr>
          <p:nvPr/>
        </p:nvPicPr>
        <p:blipFill>
          <a:blip r:embed="rId2"/>
          <a:stretch>
            <a:fillRect/>
          </a:stretch>
        </p:blipFill>
        <p:spPr>
          <a:xfrm>
            <a:off x="0" y="500042"/>
            <a:ext cx="9144000" cy="5486400"/>
          </a:xfrm>
          <a:prstGeom prst="rect">
            <a:avLst/>
          </a:prstGeom>
        </p:spPr>
      </p:pic>
      <p:sp>
        <p:nvSpPr>
          <p:cNvPr id="3" name="สี่เหลี่ยมผืนผ้า 2"/>
          <p:cNvSpPr/>
          <p:nvPr/>
        </p:nvSpPr>
        <p:spPr>
          <a:xfrm>
            <a:off x="642910" y="4929198"/>
            <a:ext cx="7834196"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ถ่ายจากฝายบ้าน บ้านห้วยซ้อ หมู่ที่ ๕</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4022280_1415196065160675_3117311279431751275_n.jpg"/>
          <p:cNvPicPr>
            <a:picLocks noChangeAspect="1"/>
          </p:cNvPicPr>
          <p:nvPr/>
        </p:nvPicPr>
        <p:blipFill>
          <a:blip r:embed="rId2"/>
          <a:stretch>
            <a:fillRect/>
          </a:stretch>
        </p:blipFill>
        <p:spPr>
          <a:xfrm>
            <a:off x="0" y="862012"/>
            <a:ext cx="9144000" cy="5133975"/>
          </a:xfrm>
          <a:prstGeom prst="rect">
            <a:avLst/>
          </a:prstGeom>
        </p:spPr>
      </p:pic>
      <p:sp>
        <p:nvSpPr>
          <p:cNvPr id="3" name="สี่เหลี่ยมผืนผ้า 2"/>
          <p:cNvSpPr/>
          <p:nvPr/>
        </p:nvSpPr>
        <p:spPr>
          <a:xfrm>
            <a:off x="2214546" y="5214950"/>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4063983_1415196155160666_3211446661488228364_n.jpg"/>
          <p:cNvPicPr>
            <a:picLocks noChangeAspect="1"/>
          </p:cNvPicPr>
          <p:nvPr/>
        </p:nvPicPr>
        <p:blipFill>
          <a:blip r:embed="rId2"/>
          <a:stretch>
            <a:fillRect/>
          </a:stretch>
        </p:blipFill>
        <p:spPr>
          <a:xfrm>
            <a:off x="0" y="862012"/>
            <a:ext cx="9144000" cy="5133975"/>
          </a:xfrm>
          <a:prstGeom prst="rect">
            <a:avLst/>
          </a:prstGeom>
        </p:spPr>
      </p:pic>
      <p:sp>
        <p:nvSpPr>
          <p:cNvPr id="3" name="สี่เหลี่ยมผืนผ้า 2"/>
          <p:cNvSpPr/>
          <p:nvPr/>
        </p:nvSpPr>
        <p:spPr>
          <a:xfrm>
            <a:off x="1428728" y="2571744"/>
            <a:ext cx="634340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ภาพมุมสูงโรงเรียนชีพอนุสรณ์</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4051744_1415195855160696_6113960634791449720_n.jpg"/>
          <p:cNvPicPr>
            <a:picLocks noChangeAspect="1"/>
          </p:cNvPicPr>
          <p:nvPr/>
        </p:nvPicPr>
        <p:blipFill>
          <a:blip r:embed="rId2"/>
          <a:stretch>
            <a:fillRect/>
          </a:stretch>
        </p:blipFill>
        <p:spPr>
          <a:xfrm>
            <a:off x="0" y="862012"/>
            <a:ext cx="9144000" cy="5133975"/>
          </a:xfrm>
          <a:prstGeom prst="rect">
            <a:avLst/>
          </a:prstGeom>
        </p:spPr>
      </p:pic>
      <p:sp>
        <p:nvSpPr>
          <p:cNvPr id="3" name="สี่เหลี่ยมผืนผ้า 2"/>
          <p:cNvSpPr/>
          <p:nvPr/>
        </p:nvSpPr>
        <p:spPr>
          <a:xfrm>
            <a:off x="2143108" y="5000636"/>
            <a:ext cx="5647701"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เส้นทางปีนเขา ขึ้นถ้ำวัดสูง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4053975_1415195828494032_6768156428904940308_n.jpg"/>
          <p:cNvPicPr>
            <a:picLocks noChangeAspect="1"/>
          </p:cNvPicPr>
          <p:nvPr/>
        </p:nvPicPr>
        <p:blipFill>
          <a:blip r:embed="rId2"/>
          <a:stretch>
            <a:fillRect/>
          </a:stretch>
        </p:blipFill>
        <p:spPr>
          <a:xfrm>
            <a:off x="0" y="371475"/>
            <a:ext cx="9144000" cy="6115050"/>
          </a:xfrm>
          <a:prstGeom prst="rect">
            <a:avLst/>
          </a:prstGeom>
        </p:spPr>
      </p:pic>
      <p:sp>
        <p:nvSpPr>
          <p:cNvPr id="3" name="สี่เหลี่ยมผืนผ้า 2"/>
          <p:cNvSpPr/>
          <p:nvPr/>
        </p:nvSpPr>
        <p:spPr>
          <a:xfrm>
            <a:off x="2143108" y="5500702"/>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3912371_1415196025160679_8955422431622011353_n.jpg"/>
          <p:cNvPicPr>
            <a:picLocks noChangeAspect="1"/>
          </p:cNvPicPr>
          <p:nvPr/>
        </p:nvPicPr>
        <p:blipFill>
          <a:blip r:embed="rId2"/>
          <a:stretch>
            <a:fillRect/>
          </a:stretch>
        </p:blipFill>
        <p:spPr>
          <a:xfrm>
            <a:off x="0" y="1357298"/>
            <a:ext cx="9144000" cy="5133975"/>
          </a:xfrm>
          <a:prstGeom prst="rect">
            <a:avLst/>
          </a:prstGeom>
        </p:spPr>
      </p:pic>
      <p:sp>
        <p:nvSpPr>
          <p:cNvPr id="3" name="สี่เหลี่ยมผืนผ้า 2"/>
          <p:cNvSpPr/>
          <p:nvPr/>
        </p:nvSpPr>
        <p:spPr>
          <a:xfrm>
            <a:off x="214314" y="4857760"/>
            <a:ext cx="8786842" cy="1754326"/>
          </a:xfrm>
          <a:prstGeom prst="rect">
            <a:avLst/>
          </a:prstGeom>
          <a:noFill/>
        </p:spPr>
        <p:txBody>
          <a:bodyPr wrap="squar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 จุดสี่แยกโรงพยาบาลส่งเสริมสุขภาพตำบลห้วยม่วง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3445677_1161040473945976_1120341231892758643_n.jpg"/>
          <p:cNvPicPr>
            <a:picLocks noChangeAspect="1"/>
          </p:cNvPicPr>
          <p:nvPr/>
        </p:nvPicPr>
        <p:blipFill>
          <a:blip r:embed="rId2"/>
          <a:stretch>
            <a:fillRect/>
          </a:stretch>
        </p:blipFill>
        <p:spPr>
          <a:xfrm>
            <a:off x="0" y="371475"/>
            <a:ext cx="9144000" cy="6115050"/>
          </a:xfrm>
          <a:prstGeom prst="rect">
            <a:avLst/>
          </a:prstGeom>
        </p:spPr>
      </p:pic>
      <p:sp>
        <p:nvSpPr>
          <p:cNvPr id="3" name="สี่เหลี่ยมผืนผ้า 2"/>
          <p:cNvSpPr/>
          <p:nvPr/>
        </p:nvSpPr>
        <p:spPr>
          <a:xfrm>
            <a:off x="2000232" y="4929198"/>
            <a:ext cx="4070345"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อ่างเก็บน้ำห้วยม่วง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3423952_1156796384370385_2841861547362376266_n.jpg"/>
          <p:cNvPicPr>
            <a:picLocks noChangeAspect="1"/>
          </p:cNvPicPr>
          <p:nvPr/>
        </p:nvPicPr>
        <p:blipFill>
          <a:blip r:embed="rId2"/>
          <a:stretch>
            <a:fillRect/>
          </a:stretch>
        </p:blipFill>
        <p:spPr>
          <a:xfrm>
            <a:off x="0" y="0"/>
            <a:ext cx="9144000" cy="6858000"/>
          </a:xfrm>
          <a:prstGeom prst="rect">
            <a:avLst/>
          </a:prstGeom>
        </p:spPr>
      </p:pic>
      <p:sp>
        <p:nvSpPr>
          <p:cNvPr id="3" name="สี่เหลี่ยมผืนผ้า 2"/>
          <p:cNvSpPr/>
          <p:nvPr/>
        </p:nvSpPr>
        <p:spPr>
          <a:xfrm>
            <a:off x="2143108" y="5500702"/>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3912787_1415195655160716_2411334742468458135_n.jpg"/>
          <p:cNvPicPr>
            <a:picLocks noChangeAspect="1"/>
          </p:cNvPicPr>
          <p:nvPr/>
        </p:nvPicPr>
        <p:blipFill>
          <a:blip r:embed="rId2"/>
          <a:stretch>
            <a:fillRect/>
          </a:stretch>
        </p:blipFill>
        <p:spPr>
          <a:xfrm>
            <a:off x="0" y="371475"/>
            <a:ext cx="9144000" cy="6115050"/>
          </a:xfrm>
          <a:prstGeom prst="rect">
            <a:avLst/>
          </a:prstGeom>
        </p:spPr>
      </p:pic>
      <p:sp>
        <p:nvSpPr>
          <p:cNvPr id="3" name="สี่เหลี่ยมผืนผ้า 2"/>
          <p:cNvSpPr/>
          <p:nvPr/>
        </p:nvSpPr>
        <p:spPr>
          <a:xfrm>
            <a:off x="2143108" y="5500702"/>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35350D8-E9D0-487F-B21C-720CB16A58BB}"/>
              </a:ext>
            </a:extLst>
          </p:cNvPr>
          <p:cNvSpPr>
            <a:spLocks noGrp="1"/>
          </p:cNvSpPr>
          <p:nvPr>
            <p:ph type="title"/>
          </p:nvPr>
        </p:nvSpPr>
        <p:spPr/>
        <p:txBody>
          <a:bodyPr>
            <a:noAutofit/>
          </a:bodyPr>
          <a:lstStyle/>
          <a:p>
            <a:r>
              <a:rPr lang="th-TH" sz="3200" b="1" u="sng" dirty="0">
                <a:solidFill>
                  <a:srgbClr val="FF0000"/>
                </a:solidFill>
                <a:effectLst/>
              </a:rPr>
              <a:t>วิสัยทัศน์ (</a:t>
            </a:r>
            <a:r>
              <a:rPr lang="en-US" sz="3200" b="1" u="sng" dirty="0">
                <a:solidFill>
                  <a:srgbClr val="FF0000"/>
                </a:solidFill>
                <a:effectLst/>
              </a:rPr>
              <a:t>Vision</a:t>
            </a:r>
            <a:r>
              <a:rPr lang="th-TH" sz="3200" b="1" u="sng" dirty="0">
                <a:solidFill>
                  <a:srgbClr val="FF0000"/>
                </a:solidFill>
                <a:effectLst/>
              </a:rPr>
              <a:t>)</a:t>
            </a:r>
            <a:r>
              <a:rPr lang="en-US" sz="3200" b="1" u="sng" dirty="0">
                <a:solidFill>
                  <a:srgbClr val="FF0000"/>
                </a:solidFill>
                <a:effectLst/>
              </a:rPr>
              <a:t>  </a:t>
            </a:r>
            <a:r>
              <a:rPr lang="th-TH" sz="3200" b="1" u="sng" dirty="0">
                <a:solidFill>
                  <a:srgbClr val="FF0000"/>
                </a:solidFill>
                <a:effectLst/>
              </a:rPr>
              <a:t>องค์การบริหารส่วนตำบลห้วยม่วง</a:t>
            </a:r>
            <a:endParaRPr lang="th-TH" sz="3200" u="sng" dirty="0">
              <a:solidFill>
                <a:srgbClr val="FF0000"/>
              </a:solidFill>
            </a:endParaRPr>
          </a:p>
        </p:txBody>
      </p:sp>
      <p:sp>
        <p:nvSpPr>
          <p:cNvPr id="3" name="ตัวแทนเนื้อหา 2">
            <a:extLst>
              <a:ext uri="{FF2B5EF4-FFF2-40B4-BE49-F238E27FC236}">
                <a16:creationId xmlns:a16="http://schemas.microsoft.com/office/drawing/2014/main" id="{D86844C6-B56E-4BEB-A093-E1D68F9228DF}"/>
              </a:ext>
            </a:extLst>
          </p:cNvPr>
          <p:cNvSpPr>
            <a:spLocks noGrp="1"/>
          </p:cNvSpPr>
          <p:nvPr>
            <p:ph idx="1"/>
          </p:nvPr>
        </p:nvSpPr>
        <p:spPr/>
        <p:txBody>
          <a:bodyPr/>
          <a:lstStyle/>
          <a:p>
            <a:r>
              <a:rPr lang="en-US" dirty="0"/>
              <a:t>“</a:t>
            </a:r>
            <a:r>
              <a:rPr lang="th-TH" dirty="0"/>
              <a:t>มุ่งมั่นพัฒนาคน ชุมชนเข้มแข็ง เชิดชูภูมิปัญญา พึ่งพาเศรษฐกิจพอเพียง เน้นเรื่องการมีส่วนร่วม ชุมชนปลอดนาเสพติด สู่เศรษฐกิจอย่างพอเพียง</a:t>
            </a:r>
            <a:r>
              <a:rPr lang="en-US" dirty="0"/>
              <a:t>”</a:t>
            </a:r>
            <a:endParaRPr lang="th-TH" dirty="0"/>
          </a:p>
        </p:txBody>
      </p:sp>
    </p:spTree>
    <p:extLst>
      <p:ext uri="{BB962C8B-B14F-4D97-AF65-F5344CB8AC3E}">
        <p14:creationId xmlns:p14="http://schemas.microsoft.com/office/powerpoint/2010/main" val="1193645766"/>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4021614_1415196191827329_30577045740821937_n.jpg"/>
          <p:cNvPicPr>
            <a:picLocks noChangeAspect="1"/>
          </p:cNvPicPr>
          <p:nvPr/>
        </p:nvPicPr>
        <p:blipFill>
          <a:blip r:embed="rId2"/>
          <a:stretch>
            <a:fillRect/>
          </a:stretch>
        </p:blipFill>
        <p:spPr>
          <a:xfrm>
            <a:off x="0" y="862012"/>
            <a:ext cx="9144000" cy="5133975"/>
          </a:xfrm>
          <a:prstGeom prst="rect">
            <a:avLst/>
          </a:prstGeom>
        </p:spPr>
      </p:pic>
      <p:sp>
        <p:nvSpPr>
          <p:cNvPr id="3" name="สี่เหลี่ยมผืนผ้า 2"/>
          <p:cNvSpPr/>
          <p:nvPr/>
        </p:nvSpPr>
        <p:spPr>
          <a:xfrm>
            <a:off x="2071670" y="5000636"/>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4051744_1415195855160696_6113960634791449720_n.jpg"/>
          <p:cNvPicPr>
            <a:picLocks noChangeAspect="1"/>
          </p:cNvPicPr>
          <p:nvPr/>
        </p:nvPicPr>
        <p:blipFill>
          <a:blip r:embed="rId2"/>
          <a:stretch>
            <a:fillRect/>
          </a:stretch>
        </p:blipFill>
        <p:spPr>
          <a:xfrm>
            <a:off x="0" y="862012"/>
            <a:ext cx="9144000" cy="5133975"/>
          </a:xfrm>
          <a:prstGeom prst="rect">
            <a:avLst/>
          </a:prstGeom>
        </p:spPr>
      </p:pic>
      <p:sp>
        <p:nvSpPr>
          <p:cNvPr id="3" name="สี่เหลี่ยมผืนผ้า 2"/>
          <p:cNvSpPr/>
          <p:nvPr/>
        </p:nvSpPr>
        <p:spPr>
          <a:xfrm>
            <a:off x="2143108" y="5072074"/>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3925368_1415196351827313_2881778333037486670_n.jpg"/>
          <p:cNvPicPr>
            <a:picLocks noChangeAspect="1"/>
          </p:cNvPicPr>
          <p:nvPr/>
        </p:nvPicPr>
        <p:blipFill>
          <a:blip r:embed="rId2"/>
          <a:stretch>
            <a:fillRect/>
          </a:stretch>
        </p:blipFill>
        <p:spPr>
          <a:xfrm>
            <a:off x="0" y="862012"/>
            <a:ext cx="9144000" cy="5133975"/>
          </a:xfrm>
          <a:prstGeom prst="rect">
            <a:avLst/>
          </a:prstGeom>
        </p:spPr>
      </p:pic>
      <p:sp>
        <p:nvSpPr>
          <p:cNvPr id="3" name="สี่เหลี่ยมผืนผ้า 2"/>
          <p:cNvSpPr/>
          <p:nvPr/>
        </p:nvSpPr>
        <p:spPr>
          <a:xfrm>
            <a:off x="4000496" y="2714620"/>
            <a:ext cx="4918334"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ถ่ายจากบนเขาวัดถ้ำสูง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1รูปตำบลห้วยม่วง13932713_1415195565160725_2429120885872298298_n.jpg"/>
          <p:cNvPicPr>
            <a:picLocks noChangeAspect="1"/>
          </p:cNvPicPr>
          <p:nvPr/>
        </p:nvPicPr>
        <p:blipFill>
          <a:blip r:embed="rId2"/>
          <a:stretch>
            <a:fillRect/>
          </a:stretch>
        </p:blipFill>
        <p:spPr>
          <a:xfrm>
            <a:off x="0" y="371475"/>
            <a:ext cx="9144000" cy="6115050"/>
          </a:xfrm>
          <a:prstGeom prst="rect">
            <a:avLst/>
          </a:prstGeom>
        </p:spPr>
      </p:pic>
      <p:sp>
        <p:nvSpPr>
          <p:cNvPr id="3" name="สี่เหลี่ยมผืนผ้า 2"/>
          <p:cNvSpPr/>
          <p:nvPr/>
        </p:nvSpPr>
        <p:spPr>
          <a:xfrm>
            <a:off x="3071802" y="714356"/>
            <a:ext cx="3531736" cy="923330"/>
          </a:xfrm>
          <a:prstGeom prst="rect">
            <a:avLst/>
          </a:prstGeom>
          <a:noFill/>
        </p:spPr>
        <p:txBody>
          <a:bodyPr wrap="none" lIns="91440" tIns="45720" rIns="91440" bIns="45720">
            <a:spAutoFit/>
          </a:bodyPr>
          <a:lstStyle/>
          <a:p>
            <a:pPr algn="ctr"/>
            <a:r>
              <a:rPr lang="th-TH"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ถ่ายจากวัดถ้ำสูง</a:t>
            </a:r>
            <a:endParaRPr lang="th-TH"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E5502F7-37FA-4241-88AA-6BC194FA0497}"/>
              </a:ext>
            </a:extLst>
          </p:cNvPr>
          <p:cNvSpPr>
            <a:spLocks noGrp="1"/>
          </p:cNvSpPr>
          <p:nvPr>
            <p:ph type="title"/>
          </p:nvPr>
        </p:nvSpPr>
        <p:spPr/>
        <p:txBody>
          <a:bodyPr>
            <a:noAutofit/>
          </a:bodyPr>
          <a:lstStyle/>
          <a:p>
            <a:r>
              <a:rPr lang="th-TH" sz="3200" b="1" u="sng" dirty="0">
                <a:solidFill>
                  <a:srgbClr val="FF0000"/>
                </a:solidFill>
                <a:effectLst/>
              </a:rPr>
              <a:t>พันธกิจ (</a:t>
            </a:r>
            <a:r>
              <a:rPr lang="en-US" sz="3200" b="1" u="sng" dirty="0">
                <a:solidFill>
                  <a:srgbClr val="FF0000"/>
                </a:solidFill>
                <a:effectLst/>
              </a:rPr>
              <a:t>mission</a:t>
            </a:r>
            <a:r>
              <a:rPr lang="th-TH" sz="3200" b="1" u="sng" dirty="0">
                <a:solidFill>
                  <a:srgbClr val="FF0000"/>
                </a:solidFill>
                <a:effectLst/>
              </a:rPr>
              <a:t>) องค์การบริหารส่วนตำบลห้วยม่วง</a:t>
            </a:r>
            <a:endParaRPr lang="th-TH" sz="3200" dirty="0">
              <a:solidFill>
                <a:srgbClr val="FF0000"/>
              </a:solidFill>
            </a:endParaRPr>
          </a:p>
        </p:txBody>
      </p:sp>
      <p:sp>
        <p:nvSpPr>
          <p:cNvPr id="3" name="ตัวแทนเนื้อหา 2">
            <a:extLst>
              <a:ext uri="{FF2B5EF4-FFF2-40B4-BE49-F238E27FC236}">
                <a16:creationId xmlns:a16="http://schemas.microsoft.com/office/drawing/2014/main" id="{C9CE1079-A983-47CB-8740-5B632085BB4C}"/>
              </a:ext>
            </a:extLst>
          </p:cNvPr>
          <p:cNvSpPr>
            <a:spLocks noGrp="1"/>
          </p:cNvSpPr>
          <p:nvPr>
            <p:ph idx="1"/>
          </p:nvPr>
        </p:nvSpPr>
        <p:spPr/>
        <p:txBody>
          <a:bodyPr/>
          <a:lstStyle/>
          <a:p>
            <a:r>
              <a:rPr lang="en-US" dirty="0"/>
              <a:t>“</a:t>
            </a:r>
            <a:r>
              <a:rPr lang="th-TH" dirty="0"/>
              <a:t>องค์การบริหารส่วนตำบลห้วยม่วง มุ่งมั่นพัฒนาคุณภาพชีวิตของประชาชนในตำบล โดยยกระดับคุณภาพทางเศรษฐกิจ สังคม การเมือง และวัฒนธรรมให้มั่นคงและยั่งยืนภายใต้การบริหารจัดการทรัพยากรที่มีอยู่ในท้องถิ่น</a:t>
            </a:r>
            <a:r>
              <a:rPr lang="en-US" dirty="0"/>
              <a:t>”</a:t>
            </a:r>
            <a:endParaRPr lang="th-TH" dirty="0"/>
          </a:p>
        </p:txBody>
      </p:sp>
    </p:spTree>
    <p:extLst>
      <p:ext uri="{BB962C8B-B14F-4D97-AF65-F5344CB8AC3E}">
        <p14:creationId xmlns:p14="http://schemas.microsoft.com/office/powerpoint/2010/main" val="39188630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81B130E-00D2-45DB-B2C9-A176771F5AA3}"/>
              </a:ext>
            </a:extLst>
          </p:cNvPr>
          <p:cNvSpPr>
            <a:spLocks noGrp="1"/>
          </p:cNvSpPr>
          <p:nvPr>
            <p:ph type="title"/>
          </p:nvPr>
        </p:nvSpPr>
        <p:spPr/>
        <p:txBody>
          <a:bodyPr/>
          <a:lstStyle/>
          <a:p>
            <a:r>
              <a:rPr lang="th-TH" b="1" u="sng" dirty="0">
                <a:solidFill>
                  <a:srgbClr val="FF0000"/>
                </a:solidFill>
                <a:effectLst/>
              </a:rPr>
              <a:t>การจัดตั้งองค์การบริหารส่วนตำบลห้วยม่วง</a:t>
            </a:r>
            <a:endParaRPr lang="th-TH" dirty="0">
              <a:solidFill>
                <a:srgbClr val="FF0000"/>
              </a:solidFill>
            </a:endParaRPr>
          </a:p>
        </p:txBody>
      </p:sp>
      <p:sp>
        <p:nvSpPr>
          <p:cNvPr id="3" name="ตัวแทนเนื้อหา 2">
            <a:extLst>
              <a:ext uri="{FF2B5EF4-FFF2-40B4-BE49-F238E27FC236}">
                <a16:creationId xmlns:a16="http://schemas.microsoft.com/office/drawing/2014/main" id="{AC0AEFB6-61A7-472A-B0D1-4ADD533B82A1}"/>
              </a:ext>
            </a:extLst>
          </p:cNvPr>
          <p:cNvSpPr>
            <a:spLocks noGrp="1"/>
          </p:cNvSpPr>
          <p:nvPr>
            <p:ph idx="1"/>
          </p:nvPr>
        </p:nvSpPr>
        <p:spPr/>
        <p:txBody>
          <a:bodyPr/>
          <a:lstStyle/>
          <a:p>
            <a:r>
              <a:rPr lang="en-US" dirty="0"/>
              <a:t>“</a:t>
            </a:r>
            <a:r>
              <a:rPr lang="th-TH" dirty="0"/>
              <a:t>องค์การบริหารส่วนตำบลห้วยม่วงได้ยกฐานะจากสภาตำบลห้วยม่วง ตามประกาศกระทรวงมหาดไทย เรื่องการจัดตั้งองค์การบริหารส่วนตำบล </a:t>
            </a:r>
            <a:r>
              <a:rPr lang="th-TH" b="1" dirty="0"/>
              <a:t>เมื่อวันที่ ๑๖ ธันวาคม พ.ศ. ๒๕๓๙</a:t>
            </a:r>
            <a:r>
              <a:rPr lang="en-US" dirty="0"/>
              <a:t>”</a:t>
            </a:r>
            <a:endParaRPr lang="th-TH" dirty="0"/>
          </a:p>
        </p:txBody>
      </p:sp>
    </p:spTree>
    <p:extLst>
      <p:ext uri="{BB962C8B-B14F-4D97-AF65-F5344CB8AC3E}">
        <p14:creationId xmlns:p14="http://schemas.microsoft.com/office/powerpoint/2010/main" val="26861592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142944" y="285728"/>
            <a:ext cx="8001056" cy="5909310"/>
          </a:xfrm>
          <a:prstGeom prst="rect">
            <a:avLst/>
          </a:prstGeom>
        </p:spPr>
        <p:txBody>
          <a:bodyPr wrap="square">
            <a:spAutoFit/>
          </a:bodyPr>
          <a:lstStyle/>
          <a:p>
            <a:r>
              <a:rPr lang="th-TH" sz="5400" b="1" u="sng"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คำขวัญประจำตำบล</a:t>
            </a:r>
            <a:endParaRPr lang="th-TH" sz="5400" b="1" dirty="0">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r>
              <a:rPr lang="th-TH" sz="5400" b="1" dirty="0">
                <a:effectLst>
                  <a:outerShdw blurRad="38100" dist="38100" dir="2700000" algn="tl">
                    <a:srgbClr val="000000">
                      <a:alpha val="43137"/>
                    </a:srgbClr>
                  </a:outerShdw>
                </a:effectLst>
                <a:latin typeface="TH SarabunPSK" pitchFamily="34" charset="-34"/>
                <a:cs typeface="TH SarabunPSK" pitchFamily="34" charset="-34"/>
              </a:rPr>
              <a:t>ห้วยม่วงเลิศล้ำ วัฒนธรรมงามเด่น เน้นเครื่องดื่มสมุนไพร ลำไยหวานฉ่ำ ถ้ำอรหันต์งดงาม มะขามหวานรสดี หลีกหนี</a:t>
            </a:r>
            <a:r>
              <a:rPr lang="th-TH" sz="5400" b="1" dirty="0" err="1">
                <a:effectLst>
                  <a:outerShdw blurRad="38100" dist="38100" dir="2700000" algn="tl">
                    <a:srgbClr val="000000">
                      <a:alpha val="43137"/>
                    </a:srgbClr>
                  </a:outerShdw>
                </a:effectLst>
                <a:latin typeface="TH SarabunPSK" pitchFamily="34" charset="-34"/>
                <a:cs typeface="TH SarabunPSK" pitchFamily="34" charset="-34"/>
              </a:rPr>
              <a:t>ยาเสพติด</a:t>
            </a:r>
            <a:endParaRPr lang="th-TH" sz="5400" b="1" dirty="0">
              <a:effectLst>
                <a:outerShdw blurRad="38100" dist="38100" dir="2700000" algn="tl">
                  <a:srgbClr val="000000">
                    <a:alpha val="43137"/>
                  </a:srgbClr>
                </a:outerShdw>
              </a:effectLst>
              <a:latin typeface="TH SarabunPSK" pitchFamily="34" charset="-34"/>
              <a:cs typeface="TH SarabunPSK" pitchFamily="34" charset="-34"/>
            </a:endParaRPr>
          </a:p>
        </p:txBody>
      </p:sp>
    </p:spTree>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จุดที่สุด">
  <a:themeElements>
    <a:clrScheme name="ระดับสีเทา">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จุดที่สุด">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จุดที่สุด">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621</TotalTime>
  <Words>1989</Words>
  <Application>Microsoft Office PowerPoint</Application>
  <PresentationFormat>นำเสนอทางหน้าจอ (4:3)</PresentationFormat>
  <Paragraphs>286</Paragraphs>
  <Slides>63</Slides>
  <Notes>0</Notes>
  <HiddenSlides>0</HiddenSlides>
  <MMClips>0</MMClips>
  <ScaleCrop>false</ScaleCrop>
  <HeadingPairs>
    <vt:vector size="6" baseType="variant">
      <vt:variant>
        <vt:lpstr>ฟอนต์ที่ถูกใช้</vt:lpstr>
      </vt:variant>
      <vt:variant>
        <vt:i4>12</vt:i4>
      </vt:variant>
      <vt:variant>
        <vt:lpstr>ธีม</vt:lpstr>
      </vt:variant>
      <vt:variant>
        <vt:i4>1</vt:i4>
      </vt:variant>
      <vt:variant>
        <vt:lpstr>ชื่อเรื่องสไลด์</vt:lpstr>
      </vt:variant>
      <vt:variant>
        <vt:i4>63</vt:i4>
      </vt:variant>
    </vt:vector>
  </HeadingPairs>
  <TitlesOfParts>
    <vt:vector size="76" baseType="lpstr">
      <vt:lpstr>Angsana New</vt:lpstr>
      <vt:lpstr>Arial</vt:lpstr>
      <vt:lpstr>Calibri</vt:lpstr>
      <vt:lpstr>Cordia New</vt:lpstr>
      <vt:lpstr>DSN LardPhrao</vt:lpstr>
      <vt:lpstr>DSN MonTaNa</vt:lpstr>
      <vt:lpstr>FreesiaUPC</vt:lpstr>
      <vt:lpstr>Gill Sans MT</vt:lpstr>
      <vt:lpstr>Impact</vt:lpstr>
      <vt:lpstr>TH SarabunPSK</vt:lpstr>
      <vt:lpstr>Verdana</vt:lpstr>
      <vt:lpstr>Wingdings 2</vt:lpstr>
      <vt:lpstr>จุดที่สุด</vt:lpstr>
      <vt:lpstr>องค์การบริหารส่วนตำบลห้วยม่วง</vt:lpstr>
      <vt:lpstr>งานนำเสนอ PowerPoint</vt:lpstr>
      <vt:lpstr>งานนำเสนอ PowerPoint</vt:lpstr>
      <vt:lpstr>ประวัติความเป็นมาและตราสัญลักษณ์ อบต.ห้วยม่วง</vt:lpstr>
      <vt:lpstr>ความหมายตราสัญลักษณ์ อบต.ห้วยม่วง</vt:lpstr>
      <vt:lpstr>วิสัยทัศน์ (Vision)  องค์การบริหารส่วนตำบลห้วยม่วง</vt:lpstr>
      <vt:lpstr>พันธกิจ (mission) องค์การบริหารส่วนตำบลห้วยม่วง</vt:lpstr>
      <vt:lpstr>การจัดตั้งองค์การบริหารส่วนตำบลห้วยม่วง</vt:lpstr>
      <vt:lpstr>งานนำเสนอ PowerPoint</vt:lpstr>
      <vt:lpstr>ข้อมูลพื้นฐาน องค์การบริหารส่วนตำบลห้วยม่วง อำเภอภูผาม่าน  จังหวัด ขอนแก่น</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ข้อมูลทั่วไป อบต.ห้วยม่วง</vt:lpstr>
      <vt:lpstr>ศักยภาพขององค์การบริหารส่วนตำบลห้วยม่วง</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KKD 2011 v1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นำเสนองาน หน่วยกู้ชีพ องค์การบริหารส่วนตำบลห้วยม่วง อำเภอภูผาม่าน  จังหวัด ขอนแก่น</dc:title>
  <dc:creator>Mr.KKD</dc:creator>
  <cp:lastModifiedBy>Acer</cp:lastModifiedBy>
  <cp:revision>163</cp:revision>
  <dcterms:created xsi:type="dcterms:W3CDTF">2012-10-12T04:35:50Z</dcterms:created>
  <dcterms:modified xsi:type="dcterms:W3CDTF">2020-05-01T03:30:47Z</dcterms:modified>
</cp:coreProperties>
</file>